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0" y="-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E22C9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6985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22C9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6985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22C9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6985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22C9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6985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2664"/>
            <a:ext cx="11808714" cy="678865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" y="0"/>
            <a:ext cx="11667095" cy="65882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282440"/>
            <a:ext cx="11329416" cy="202844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8720328" cy="457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6985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096750" cy="681151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1980164" cy="664464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1748770" cy="6419215"/>
          </a:xfrm>
          <a:custGeom>
            <a:avLst/>
            <a:gdLst/>
            <a:ahLst/>
            <a:cxnLst/>
            <a:rect l="l" t="t" r="r" b="b"/>
            <a:pathLst>
              <a:path w="11748770" h="6419215">
                <a:moveTo>
                  <a:pt x="11725275" y="0"/>
                </a:moveTo>
                <a:lnTo>
                  <a:pt x="11748516" y="6419088"/>
                </a:lnTo>
                <a:lnTo>
                  <a:pt x="0" y="6410635"/>
                </a:lnTo>
              </a:path>
            </a:pathLst>
          </a:custGeom>
          <a:ln w="825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5600700"/>
            <a:ext cx="11705844" cy="7802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6290" y="85420"/>
            <a:ext cx="9706991" cy="1555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E22C9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588" y="1433321"/>
            <a:ext cx="6126480" cy="401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8801" y="5912884"/>
            <a:ext cx="218061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6985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15280" y="5912884"/>
            <a:ext cx="151993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1275" y="-40386"/>
            <a:ext cx="11430254" cy="6420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434" y="105867"/>
            <a:ext cx="23456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Severity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9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838200"/>
            <a:ext cx="11506199" cy="597163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10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240029" algn="l"/>
              </a:tabLst>
            </a:pPr>
            <a:r>
              <a:rPr dirty="0"/>
              <a:t>INSIGNIFICANT:</a:t>
            </a:r>
          </a:p>
          <a:p>
            <a:pPr marL="469900">
              <a:lnSpc>
                <a:spcPct val="100000"/>
              </a:lnSpc>
              <a:spcBef>
                <a:spcPts val="910"/>
              </a:spcBef>
            </a:pPr>
            <a:r>
              <a:rPr smtClean="0"/>
              <a:t>RISKS</a:t>
            </a:r>
            <a:r>
              <a:rPr lang="en-US" dirty="0" smtClean="0"/>
              <a:t> </a:t>
            </a:r>
            <a:r>
              <a:rPr smtClean="0"/>
              <a:t>THAT</a:t>
            </a:r>
            <a:r>
              <a:rPr lang="en-US" dirty="0" smtClean="0"/>
              <a:t> </a:t>
            </a:r>
            <a:r>
              <a:rPr smtClean="0"/>
              <a:t>BRING</a:t>
            </a:r>
            <a:r>
              <a:rPr lang="en-US" dirty="0" smtClean="0"/>
              <a:t> </a:t>
            </a:r>
            <a:r>
              <a:rPr smtClean="0"/>
              <a:t>NO</a:t>
            </a:r>
            <a:r>
              <a:rPr lang="en-US" dirty="0" smtClean="0"/>
              <a:t> </a:t>
            </a:r>
            <a:r>
              <a:rPr smtClean="0"/>
              <a:t>REAL</a:t>
            </a:r>
            <a:r>
              <a:rPr lang="en-US" dirty="0" smtClean="0"/>
              <a:t> </a:t>
            </a:r>
            <a:r>
              <a:rPr smtClean="0"/>
              <a:t>NEGATIVE</a:t>
            </a:r>
            <a:r>
              <a:rPr lang="en-US" dirty="0" smtClean="0"/>
              <a:t> </a:t>
            </a:r>
            <a:r>
              <a:rPr smtClean="0"/>
              <a:t>CONSEQUENCES</a:t>
            </a:r>
            <a:r>
              <a:rPr/>
              <a:t>, </a:t>
            </a:r>
            <a:r>
              <a:rPr smtClean="0"/>
              <a:t>OR</a:t>
            </a:r>
            <a:r>
              <a:rPr lang="en-US" dirty="0" smtClean="0"/>
              <a:t> </a:t>
            </a:r>
            <a:r>
              <a:rPr smtClean="0"/>
              <a:t>POSE</a:t>
            </a:r>
            <a:r>
              <a:rPr lang="en-US" dirty="0" smtClean="0"/>
              <a:t> </a:t>
            </a:r>
            <a:r>
              <a:rPr smtClean="0"/>
              <a:t>NO</a:t>
            </a:r>
            <a:r>
              <a:rPr lang="en-US" dirty="0" smtClean="0"/>
              <a:t> </a:t>
            </a:r>
            <a:r>
              <a:rPr smtClean="0"/>
              <a:t>SIGNIFICANT</a:t>
            </a:r>
            <a:r>
              <a:rPr lang="en-US" dirty="0" smtClean="0"/>
              <a:t> </a:t>
            </a:r>
            <a:r>
              <a:rPr smtClean="0"/>
              <a:t>THREAT</a:t>
            </a:r>
            <a:r>
              <a:rPr lang="en-US" dirty="0" smtClean="0"/>
              <a:t> </a:t>
            </a:r>
            <a:r>
              <a:rPr smtClean="0"/>
              <a:t>TO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ORGANIZATION</a:t>
            </a:r>
            <a:r>
              <a:rPr lang="en-US" dirty="0" smtClean="0"/>
              <a:t> </a:t>
            </a:r>
            <a:r>
              <a:rPr smtClean="0"/>
              <a:t>OR</a:t>
            </a:r>
            <a:r>
              <a:rPr lang="en-US" dirty="0" smtClean="0"/>
              <a:t> </a:t>
            </a:r>
            <a:r>
              <a:rPr smtClean="0"/>
              <a:t>PROJECT</a:t>
            </a:r>
            <a:r>
              <a:rPr dirty="0"/>
              <a:t>.</a:t>
            </a:r>
          </a:p>
          <a:p>
            <a:pPr marL="240029" indent="-227329">
              <a:lnSpc>
                <a:spcPct val="100000"/>
              </a:lnSpc>
              <a:spcBef>
                <a:spcPts val="1435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240029" algn="l"/>
              </a:tabLst>
            </a:pPr>
            <a:r>
              <a:rPr dirty="0"/>
              <a:t>MINOR:</a:t>
            </a:r>
          </a:p>
          <a:p>
            <a:pPr marL="469900">
              <a:lnSpc>
                <a:spcPct val="100000"/>
              </a:lnSpc>
              <a:spcBef>
                <a:spcPts val="910"/>
              </a:spcBef>
            </a:pPr>
            <a:r>
              <a:rPr smtClean="0"/>
              <a:t>RISKS</a:t>
            </a:r>
            <a:r>
              <a:rPr lang="en-US" dirty="0" smtClean="0"/>
              <a:t> </a:t>
            </a:r>
            <a:r>
              <a:rPr smtClean="0"/>
              <a:t>THAT</a:t>
            </a:r>
            <a:r>
              <a:rPr lang="en-US" dirty="0" smtClean="0"/>
              <a:t> </a:t>
            </a:r>
            <a:r>
              <a:rPr smtClean="0"/>
              <a:t>HAVE</a:t>
            </a:r>
            <a:r>
              <a:rPr lang="en-US" dirty="0" smtClean="0"/>
              <a:t> </a:t>
            </a:r>
            <a:r>
              <a:rPr smtClean="0"/>
              <a:t>A</a:t>
            </a:r>
            <a:r>
              <a:rPr lang="en-US" dirty="0" smtClean="0"/>
              <a:t> </a:t>
            </a:r>
            <a:r>
              <a:rPr smtClean="0"/>
              <a:t>SMALL</a:t>
            </a:r>
            <a:r>
              <a:rPr lang="en-US" dirty="0" smtClean="0"/>
              <a:t> </a:t>
            </a:r>
            <a:r>
              <a:rPr smtClean="0"/>
              <a:t>POTENTIAL</a:t>
            </a:r>
            <a:r>
              <a:rPr lang="en-US" dirty="0" smtClean="0"/>
              <a:t> </a:t>
            </a:r>
            <a:r>
              <a:rPr smtClean="0"/>
              <a:t>FOR</a:t>
            </a:r>
            <a:r>
              <a:rPr lang="en-US" dirty="0" smtClean="0"/>
              <a:t> </a:t>
            </a:r>
            <a:r>
              <a:rPr smtClean="0"/>
              <a:t>NEGATIVE</a:t>
            </a:r>
            <a:r>
              <a:rPr lang="en-US" dirty="0" smtClean="0"/>
              <a:t> </a:t>
            </a:r>
            <a:r>
              <a:rPr smtClean="0"/>
              <a:t>CONSEQUENCES</a:t>
            </a:r>
            <a:r>
              <a:rPr dirty="0"/>
              <a:t>, </a:t>
            </a:r>
            <a:r>
              <a:rPr/>
              <a:t>BUT </a:t>
            </a:r>
            <a:r>
              <a:rPr smtClean="0"/>
              <a:t>WILL</a:t>
            </a:r>
            <a:r>
              <a:rPr lang="en-US" dirty="0" smtClean="0"/>
              <a:t> </a:t>
            </a:r>
            <a:r>
              <a:rPr smtClean="0"/>
              <a:t>NOT</a:t>
            </a:r>
            <a:r>
              <a:rPr lang="en-US" dirty="0" smtClean="0"/>
              <a:t> </a:t>
            </a:r>
            <a:r>
              <a:rPr smtClean="0"/>
              <a:t>SIGNIFICANTLY</a:t>
            </a:r>
            <a:r>
              <a:rPr lang="en-US" dirty="0" smtClean="0"/>
              <a:t> </a:t>
            </a:r>
            <a:r>
              <a:rPr smtClean="0"/>
              <a:t>IMPACT</a:t>
            </a:r>
            <a:r>
              <a:rPr lang="en-US" dirty="0" smtClean="0"/>
              <a:t> </a:t>
            </a:r>
            <a:r>
              <a:rPr smtClean="0"/>
              <a:t>OVERALL</a:t>
            </a:r>
            <a:r>
              <a:rPr lang="en-US" dirty="0" smtClean="0"/>
              <a:t> </a:t>
            </a:r>
            <a:r>
              <a:rPr smtClean="0"/>
              <a:t>SUCCESS</a:t>
            </a:r>
            <a:r>
              <a:rPr dirty="0"/>
              <a:t>.</a:t>
            </a:r>
          </a:p>
          <a:p>
            <a:pPr marL="240029" indent="-227329">
              <a:lnSpc>
                <a:spcPct val="100000"/>
              </a:lnSpc>
              <a:spcBef>
                <a:spcPts val="1430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240029" algn="l"/>
              </a:tabLst>
            </a:pPr>
            <a:r>
              <a:rPr dirty="0"/>
              <a:t>MODERATE:</a:t>
            </a:r>
          </a:p>
          <a:p>
            <a:pPr marL="469900">
              <a:lnSpc>
                <a:spcPct val="100000"/>
              </a:lnSpc>
              <a:spcBef>
                <a:spcPts val="910"/>
              </a:spcBef>
            </a:pPr>
            <a:r>
              <a:rPr smtClean="0"/>
              <a:t>RISKS</a:t>
            </a:r>
            <a:r>
              <a:rPr lang="en-US" dirty="0" smtClean="0"/>
              <a:t> </a:t>
            </a:r>
            <a:r>
              <a:rPr smtClean="0"/>
              <a:t>THAT</a:t>
            </a:r>
            <a:r>
              <a:rPr lang="en-US" dirty="0" smtClean="0"/>
              <a:t> </a:t>
            </a:r>
            <a:r>
              <a:rPr smtClean="0"/>
              <a:t>COULD</a:t>
            </a:r>
            <a:r>
              <a:rPr lang="en-US" dirty="0" smtClean="0"/>
              <a:t> </a:t>
            </a:r>
            <a:r>
              <a:rPr smtClean="0"/>
              <a:t>POTENTIALLY</a:t>
            </a:r>
            <a:r>
              <a:rPr lang="en-US" dirty="0" smtClean="0"/>
              <a:t> </a:t>
            </a:r>
            <a:r>
              <a:rPr smtClean="0"/>
              <a:t>BRING</a:t>
            </a:r>
            <a:r>
              <a:rPr lang="en-US" dirty="0" smtClean="0"/>
              <a:t> </a:t>
            </a:r>
            <a:r>
              <a:rPr smtClean="0"/>
              <a:t>NEGATIVE</a:t>
            </a:r>
            <a:r>
              <a:rPr lang="en-US" dirty="0" smtClean="0"/>
              <a:t> </a:t>
            </a:r>
            <a:r>
              <a:rPr smtClean="0"/>
              <a:t>CONSEQUENCES</a:t>
            </a:r>
            <a:r>
              <a:rPr/>
              <a:t>, </a:t>
            </a:r>
            <a:r>
              <a:rPr smtClean="0"/>
              <a:t>POSING</a:t>
            </a:r>
            <a:r>
              <a:rPr lang="en-US" dirty="0" smtClean="0"/>
              <a:t> </a:t>
            </a:r>
            <a:r>
              <a:rPr smtClean="0"/>
              <a:t>A</a:t>
            </a:r>
            <a:r>
              <a:rPr lang="en-US" dirty="0" smtClean="0"/>
              <a:t> </a:t>
            </a:r>
            <a:r>
              <a:rPr smtClean="0"/>
              <a:t>MODERATE</a:t>
            </a:r>
            <a:r>
              <a:rPr lang="en-US" dirty="0" smtClean="0"/>
              <a:t> </a:t>
            </a:r>
            <a:r>
              <a:rPr smtClean="0"/>
              <a:t>THREAT</a:t>
            </a:r>
            <a:r>
              <a:rPr lang="en-US" dirty="0" smtClean="0"/>
              <a:t> </a:t>
            </a:r>
            <a:r>
              <a:rPr smtClean="0"/>
              <a:t>TO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PROJECT</a:t>
            </a:r>
            <a:r>
              <a:rPr lang="en-US" dirty="0" smtClean="0"/>
              <a:t> </a:t>
            </a:r>
            <a:r>
              <a:rPr smtClean="0"/>
              <a:t>OR</a:t>
            </a:r>
            <a:r>
              <a:rPr lang="en-US" dirty="0" smtClean="0"/>
              <a:t> </a:t>
            </a:r>
            <a:r>
              <a:rPr smtClean="0"/>
              <a:t>ORGANIZATION</a:t>
            </a:r>
            <a:r>
              <a:rPr dirty="0"/>
              <a:t>.</a:t>
            </a:r>
          </a:p>
          <a:p>
            <a:pPr marL="240029" indent="-227329">
              <a:lnSpc>
                <a:spcPct val="100000"/>
              </a:lnSpc>
              <a:spcBef>
                <a:spcPts val="1430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240029" algn="l"/>
              </a:tabLst>
            </a:pPr>
            <a:r>
              <a:rPr dirty="0"/>
              <a:t>CRITICAL:</a:t>
            </a:r>
          </a:p>
          <a:p>
            <a:pPr marL="469900">
              <a:lnSpc>
                <a:spcPct val="100000"/>
              </a:lnSpc>
              <a:spcBef>
                <a:spcPts val="910"/>
              </a:spcBef>
            </a:pPr>
            <a:r>
              <a:rPr smtClean="0"/>
              <a:t>RISKS</a:t>
            </a:r>
            <a:r>
              <a:rPr lang="en-US" dirty="0" smtClean="0"/>
              <a:t> </a:t>
            </a:r>
            <a:r>
              <a:rPr smtClean="0"/>
              <a:t>WITH</a:t>
            </a:r>
            <a:r>
              <a:rPr lang="en-US" dirty="0" smtClean="0"/>
              <a:t> </a:t>
            </a:r>
            <a:r>
              <a:rPr smtClean="0"/>
              <a:t>SUBSTANTIAL</a:t>
            </a:r>
            <a:r>
              <a:rPr lang="en-US" dirty="0" smtClean="0"/>
              <a:t> </a:t>
            </a:r>
            <a:r>
              <a:rPr smtClean="0"/>
              <a:t>NEGATIVE</a:t>
            </a:r>
            <a:r>
              <a:rPr lang="en-US" dirty="0" smtClean="0"/>
              <a:t> </a:t>
            </a:r>
            <a:r>
              <a:rPr smtClean="0"/>
              <a:t>CONSEQUENCES</a:t>
            </a:r>
            <a:r>
              <a:rPr lang="en-US" dirty="0" smtClean="0"/>
              <a:t> </a:t>
            </a:r>
            <a:r>
              <a:rPr smtClean="0"/>
              <a:t>THAT</a:t>
            </a:r>
            <a:r>
              <a:rPr lang="en-US" dirty="0" smtClean="0"/>
              <a:t> </a:t>
            </a:r>
            <a:r>
              <a:rPr smtClean="0"/>
              <a:t>WILL</a:t>
            </a:r>
            <a:r>
              <a:rPr lang="en-US" dirty="0" smtClean="0"/>
              <a:t> </a:t>
            </a:r>
            <a:r>
              <a:rPr smtClean="0"/>
              <a:t>SERIOUSLY</a:t>
            </a:r>
            <a:r>
              <a:rPr lang="en-US" dirty="0" smtClean="0"/>
              <a:t> </a:t>
            </a:r>
            <a:r>
              <a:rPr smtClean="0"/>
              <a:t>IMPACT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SUCCESS</a:t>
            </a:r>
            <a:r>
              <a:rPr lang="en-US" dirty="0" smtClean="0"/>
              <a:t> </a:t>
            </a:r>
            <a:r>
              <a:rPr smtClean="0"/>
              <a:t>OF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ORGANIZATION</a:t>
            </a:r>
            <a:r>
              <a:rPr lang="en-US" dirty="0" smtClean="0"/>
              <a:t> </a:t>
            </a:r>
            <a:r>
              <a:rPr smtClean="0"/>
              <a:t>OR</a:t>
            </a:r>
            <a:r>
              <a:rPr lang="en-US" dirty="0" smtClean="0"/>
              <a:t> </a:t>
            </a:r>
            <a:r>
              <a:rPr smtClean="0"/>
              <a:t>PROJECT</a:t>
            </a:r>
            <a:r>
              <a:rPr dirty="0"/>
              <a:t>.</a:t>
            </a:r>
          </a:p>
          <a:p>
            <a:pPr marL="240029" indent="-227329">
              <a:lnSpc>
                <a:spcPct val="100000"/>
              </a:lnSpc>
              <a:spcBef>
                <a:spcPts val="1430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240029" algn="l"/>
              </a:tabLst>
            </a:pPr>
            <a:r>
              <a:rPr dirty="0"/>
              <a:t>CATASTROPHIC:</a:t>
            </a:r>
          </a:p>
          <a:p>
            <a:pPr marL="469900" marR="34290">
              <a:lnSpc>
                <a:spcPct val="120000"/>
              </a:lnSpc>
              <a:spcBef>
                <a:spcPts val="495"/>
              </a:spcBef>
            </a:pPr>
            <a:r>
              <a:rPr smtClean="0"/>
              <a:t>RISKS</a:t>
            </a:r>
            <a:r>
              <a:rPr lang="en-US" dirty="0" smtClean="0"/>
              <a:t> </a:t>
            </a:r>
            <a:r>
              <a:rPr smtClean="0"/>
              <a:t>WITH</a:t>
            </a:r>
            <a:r>
              <a:rPr lang="en-US" dirty="0" smtClean="0"/>
              <a:t> </a:t>
            </a:r>
            <a:r>
              <a:rPr smtClean="0"/>
              <a:t>EXTREME</a:t>
            </a:r>
            <a:r>
              <a:rPr lang="en-US" dirty="0" smtClean="0"/>
              <a:t> </a:t>
            </a:r>
            <a:r>
              <a:rPr smtClean="0"/>
              <a:t>NEGATIVE</a:t>
            </a:r>
            <a:r>
              <a:rPr lang="en-US" dirty="0" smtClean="0"/>
              <a:t> </a:t>
            </a:r>
            <a:r>
              <a:rPr smtClean="0"/>
              <a:t>CONSEQUENCES</a:t>
            </a:r>
            <a:r>
              <a:rPr lang="en-US" dirty="0" smtClean="0"/>
              <a:t> </a:t>
            </a:r>
            <a:r>
              <a:rPr smtClean="0"/>
              <a:t>THAT</a:t>
            </a:r>
            <a:r>
              <a:rPr lang="en-US" dirty="0" smtClean="0"/>
              <a:t> </a:t>
            </a:r>
            <a:r>
              <a:rPr smtClean="0"/>
              <a:t>COULD</a:t>
            </a:r>
            <a:r>
              <a:rPr lang="en-US" dirty="0" smtClean="0"/>
              <a:t> </a:t>
            </a:r>
            <a:r>
              <a:rPr smtClean="0"/>
              <a:t>CAUSE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ENTIRE</a:t>
            </a:r>
            <a:r>
              <a:rPr lang="en-US" dirty="0" smtClean="0"/>
              <a:t> </a:t>
            </a:r>
            <a:r>
              <a:rPr smtClean="0"/>
              <a:t>PROJECT</a:t>
            </a:r>
            <a:r>
              <a:rPr lang="en-US" dirty="0" smtClean="0"/>
              <a:t> </a:t>
            </a:r>
            <a:r>
              <a:rPr smtClean="0"/>
              <a:t>TO</a:t>
            </a:r>
            <a:r>
              <a:rPr lang="en-US" dirty="0" smtClean="0"/>
              <a:t> </a:t>
            </a:r>
            <a:r>
              <a:rPr smtClean="0"/>
              <a:t>FAIL</a:t>
            </a:r>
            <a:r>
              <a:rPr lang="en-US" dirty="0" smtClean="0"/>
              <a:t> </a:t>
            </a:r>
            <a:r>
              <a:rPr smtClean="0"/>
              <a:t>OR</a:t>
            </a:r>
            <a:r>
              <a:rPr lang="en-US" dirty="0" smtClean="0"/>
              <a:t> </a:t>
            </a:r>
            <a:r>
              <a:rPr smtClean="0"/>
              <a:t>SEVERELY</a:t>
            </a:r>
            <a:r>
              <a:rPr lang="en-US" dirty="0" smtClean="0"/>
              <a:t> </a:t>
            </a:r>
            <a:r>
              <a:rPr smtClean="0"/>
              <a:t>IMPACT</a:t>
            </a:r>
            <a:r>
              <a:rPr lang="en-US" dirty="0" smtClean="0"/>
              <a:t> </a:t>
            </a:r>
            <a:r>
              <a:rPr smtClean="0"/>
              <a:t>DAILY</a:t>
            </a:r>
            <a:r>
              <a:rPr lang="en-US" dirty="0" smtClean="0"/>
              <a:t> </a:t>
            </a:r>
            <a:r>
              <a:rPr smtClean="0"/>
              <a:t>OPERATIONS</a:t>
            </a:r>
            <a:r>
              <a:rPr lang="en-US" dirty="0" smtClean="0"/>
              <a:t> </a:t>
            </a:r>
            <a:r>
              <a:rPr smtClean="0"/>
              <a:t>OF  THE</a:t>
            </a:r>
            <a:r>
              <a:rPr lang="en-US" dirty="0" smtClean="0"/>
              <a:t> </a:t>
            </a:r>
            <a:r>
              <a:rPr smtClean="0"/>
              <a:t>ORGANIZATION</a:t>
            </a:r>
            <a:r>
              <a:rPr/>
              <a:t>. </a:t>
            </a:r>
            <a:r>
              <a:rPr smtClean="0"/>
              <a:t>THESE</a:t>
            </a:r>
            <a:r>
              <a:rPr lang="en-US" dirty="0" smtClean="0"/>
              <a:t> </a:t>
            </a:r>
            <a:r>
              <a:rPr smtClean="0"/>
              <a:t>ARE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HIGHEST-</a:t>
            </a:r>
            <a:r>
              <a:rPr lang="en-US" dirty="0" smtClean="0"/>
              <a:t> </a:t>
            </a:r>
            <a:r>
              <a:rPr smtClean="0"/>
              <a:t>PRIORITY</a:t>
            </a:r>
            <a:r>
              <a:rPr lang="en-US" dirty="0" smtClean="0"/>
              <a:t> </a:t>
            </a:r>
            <a:r>
              <a:rPr smtClean="0"/>
              <a:t>RISKS</a:t>
            </a:r>
            <a:r>
              <a:rPr lang="en-US" dirty="0" smtClean="0"/>
              <a:t> </a:t>
            </a:r>
            <a:r>
              <a:rPr smtClean="0"/>
              <a:t>TO</a:t>
            </a:r>
            <a:r>
              <a:rPr lang="en-US" dirty="0" smtClean="0"/>
              <a:t> </a:t>
            </a:r>
            <a:r>
              <a:rPr smtClean="0"/>
              <a:t>ADDRESS</a:t>
            </a:r>
            <a:r>
              <a:rPr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290" y="425907"/>
            <a:ext cx="29464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Likelihood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9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02588" y="1433321"/>
            <a:ext cx="10198812" cy="44191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Clr>
                <a:srgbClr val="E22C91"/>
              </a:buClr>
              <a:buSzPct val="158333"/>
              <a:buFont typeface="Arial MT"/>
              <a:buChar char="•"/>
              <a:tabLst>
                <a:tab pos="240029" algn="l"/>
              </a:tabLst>
            </a:pPr>
            <a:r>
              <a:rPr dirty="0">
                <a:latin typeface="Arial" pitchFamily="34" charset="0"/>
                <a:cs typeface="Arial" pitchFamily="34" charset="0"/>
              </a:rPr>
              <a:t>UNLIKELY:</a:t>
            </a:r>
          </a:p>
          <a:p>
            <a:pPr marL="472440">
              <a:lnSpc>
                <a:spcPct val="100000"/>
              </a:lnSpc>
              <a:spcBef>
                <a:spcPts val="1430"/>
              </a:spcBef>
            </a:pPr>
            <a:r>
              <a:rPr smtClean="0">
                <a:latin typeface="Arial" pitchFamily="34" charset="0"/>
                <a:cs typeface="Arial" pitchFamily="34" charset="0"/>
              </a:rPr>
              <a:t>EXTREMELY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RARE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RISKS</a:t>
            </a:r>
            <a:r>
              <a:rPr>
                <a:latin typeface="Arial" pitchFamily="34" charset="0"/>
                <a:cs typeface="Arial" pitchFamily="34" charset="0"/>
              </a:rPr>
              <a:t>, </a:t>
            </a:r>
            <a:r>
              <a:rPr smtClean="0">
                <a:latin typeface="Arial" pitchFamily="34" charset="0"/>
                <a:cs typeface="Arial" pitchFamily="34" charset="0"/>
              </a:rPr>
              <a:t>WITH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ALMOST NO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PROBABILITY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OF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OCCURRING</a:t>
            </a:r>
            <a:r>
              <a:rPr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40029" indent="-227329">
              <a:lnSpc>
                <a:spcPct val="100000"/>
              </a:lnSpc>
              <a:spcBef>
                <a:spcPts val="1440"/>
              </a:spcBef>
              <a:buClr>
                <a:srgbClr val="E22C91"/>
              </a:buClr>
              <a:buSzPct val="158333"/>
              <a:buFont typeface="Arial MT"/>
              <a:buChar char="•"/>
              <a:tabLst>
                <a:tab pos="240029" algn="l"/>
              </a:tabLst>
            </a:pPr>
            <a:r>
              <a:rPr dirty="0">
                <a:latin typeface="Arial" pitchFamily="34" charset="0"/>
                <a:cs typeface="Arial" pitchFamily="34" charset="0"/>
              </a:rPr>
              <a:t>SELDOM:</a:t>
            </a:r>
          </a:p>
          <a:p>
            <a:pPr marL="469265">
              <a:lnSpc>
                <a:spcPct val="100000"/>
              </a:lnSpc>
              <a:spcBef>
                <a:spcPts val="905"/>
              </a:spcBef>
            </a:pPr>
            <a:r>
              <a:rPr smtClean="0">
                <a:latin typeface="Arial" pitchFamily="34" charset="0"/>
                <a:cs typeface="Arial" pitchFamily="34" charset="0"/>
              </a:rPr>
              <a:t>RISKS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THAT ARE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RELATIVELY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UNCOMMON</a:t>
            </a:r>
            <a:r>
              <a:rPr dirty="0">
                <a:latin typeface="Arial" pitchFamily="34" charset="0"/>
                <a:cs typeface="Arial" pitchFamily="34" charset="0"/>
              </a:rPr>
              <a:t>, </a:t>
            </a:r>
            <a:r>
              <a:rPr>
                <a:latin typeface="Arial" pitchFamily="34" charset="0"/>
                <a:cs typeface="Arial" pitchFamily="34" charset="0"/>
              </a:rPr>
              <a:t>BUT </a:t>
            </a:r>
            <a:r>
              <a:rPr smtClean="0">
                <a:latin typeface="Arial" pitchFamily="34" charset="0"/>
                <a:cs typeface="Arial" pitchFamily="34" charset="0"/>
              </a:rPr>
              <a:t>HAVE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SMALL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CHANCE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OF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MANIFESTING</a:t>
            </a:r>
            <a:r>
              <a:rPr dirty="0">
                <a:latin typeface="Arial" pitchFamily="34" charset="0"/>
                <a:cs typeface="Arial" pitchFamily="34" charset="0"/>
              </a:rPr>
              <a:t>.</a:t>
            </a:r>
            <a:endParaRPr>
              <a:latin typeface="Arial" pitchFamily="34" charset="0"/>
              <a:cs typeface="Arial" pitchFamily="34" charset="0"/>
            </a:endParaRPr>
          </a:p>
          <a:p>
            <a:pPr marL="240029" indent="-227329">
              <a:lnSpc>
                <a:spcPct val="100000"/>
              </a:lnSpc>
              <a:spcBef>
                <a:spcPts val="1410"/>
              </a:spcBef>
              <a:buClr>
                <a:srgbClr val="E22C91"/>
              </a:buClr>
              <a:buSzPct val="158333"/>
              <a:buFont typeface="Arial MT"/>
              <a:buChar char="•"/>
              <a:tabLst>
                <a:tab pos="240029" algn="l"/>
              </a:tabLst>
            </a:pPr>
            <a:r>
              <a:rPr dirty="0">
                <a:latin typeface="Arial" pitchFamily="34" charset="0"/>
                <a:cs typeface="Arial" pitchFamily="34" charset="0"/>
              </a:rPr>
              <a:t>OCCASIONAL:</a:t>
            </a:r>
          </a:p>
          <a:p>
            <a:pPr marL="469265">
              <a:lnSpc>
                <a:spcPct val="100000"/>
              </a:lnSpc>
              <a:spcBef>
                <a:spcPts val="910"/>
              </a:spcBef>
            </a:pPr>
            <a:r>
              <a:rPr smtClean="0">
                <a:latin typeface="Arial" pitchFamily="34" charset="0"/>
                <a:cs typeface="Arial" pitchFamily="34" charset="0"/>
              </a:rPr>
              <a:t>RISKS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THAT ARE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MORE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TYPICAL</a:t>
            </a:r>
            <a:r>
              <a:rPr>
                <a:latin typeface="Arial" pitchFamily="34" charset="0"/>
                <a:cs typeface="Arial" pitchFamily="34" charset="0"/>
              </a:rPr>
              <a:t>, </a:t>
            </a:r>
            <a:r>
              <a:rPr smtClean="0">
                <a:latin typeface="Arial" pitchFamily="34" charset="0"/>
                <a:cs typeface="Arial" pitchFamily="34" charset="0"/>
              </a:rPr>
              <a:t>WITH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ABOUT 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50/50 CHANCE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OF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TAKING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PLACE</a:t>
            </a:r>
            <a:r>
              <a:rPr dirty="0">
                <a:latin typeface="Arial" pitchFamily="34" charset="0"/>
                <a:cs typeface="Arial" pitchFamily="34" charset="0"/>
              </a:rPr>
              <a:t>.</a:t>
            </a:r>
            <a:endParaRPr>
              <a:latin typeface="Arial" pitchFamily="34" charset="0"/>
              <a:cs typeface="Arial" pitchFamily="34" charset="0"/>
            </a:endParaRPr>
          </a:p>
          <a:p>
            <a:pPr marL="240029" indent="-227329">
              <a:lnSpc>
                <a:spcPct val="100000"/>
              </a:lnSpc>
              <a:spcBef>
                <a:spcPts val="1410"/>
              </a:spcBef>
              <a:buClr>
                <a:srgbClr val="E22C91"/>
              </a:buClr>
              <a:buSzPct val="158333"/>
              <a:buFont typeface="Arial MT"/>
              <a:buChar char="•"/>
              <a:tabLst>
                <a:tab pos="240029" algn="l"/>
              </a:tabLst>
            </a:pPr>
            <a:r>
              <a:rPr dirty="0">
                <a:latin typeface="Arial" pitchFamily="34" charset="0"/>
                <a:cs typeface="Arial" pitchFamily="34" charset="0"/>
              </a:rPr>
              <a:t>LIKELY:</a:t>
            </a:r>
          </a:p>
          <a:p>
            <a:pPr marL="469265">
              <a:lnSpc>
                <a:spcPct val="100000"/>
              </a:lnSpc>
              <a:spcBef>
                <a:spcPts val="905"/>
              </a:spcBef>
            </a:pPr>
            <a:r>
              <a:rPr smtClean="0">
                <a:latin typeface="Arial" pitchFamily="34" charset="0"/>
                <a:cs typeface="Arial" pitchFamily="34" charset="0"/>
              </a:rPr>
              <a:t>RISKS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THAT ARE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HIGHLY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LIKELY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TO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OCCUR</a:t>
            </a:r>
            <a:r>
              <a:rPr dirty="0">
                <a:latin typeface="Arial" pitchFamily="34" charset="0"/>
                <a:cs typeface="Arial" pitchFamily="34" charset="0"/>
              </a:rPr>
              <a:t>.</a:t>
            </a:r>
            <a:endParaRPr>
              <a:latin typeface="Arial" pitchFamily="34" charset="0"/>
              <a:cs typeface="Arial" pitchFamily="34" charset="0"/>
            </a:endParaRPr>
          </a:p>
          <a:p>
            <a:pPr marL="240029" indent="-227329">
              <a:lnSpc>
                <a:spcPct val="100000"/>
              </a:lnSpc>
              <a:spcBef>
                <a:spcPts val="1410"/>
              </a:spcBef>
              <a:buClr>
                <a:srgbClr val="E22C91"/>
              </a:buClr>
              <a:buSzPct val="158333"/>
              <a:buFont typeface="Arial MT"/>
              <a:buChar char="•"/>
              <a:tabLst>
                <a:tab pos="240029" algn="l"/>
              </a:tabLst>
            </a:pPr>
            <a:r>
              <a:rPr dirty="0">
                <a:latin typeface="Arial" pitchFamily="34" charset="0"/>
                <a:cs typeface="Arial" pitchFamily="34" charset="0"/>
              </a:rPr>
              <a:t>DEFINITE:</a:t>
            </a:r>
          </a:p>
          <a:p>
            <a:pPr marL="469265">
              <a:lnSpc>
                <a:spcPct val="100000"/>
              </a:lnSpc>
              <a:spcBef>
                <a:spcPts val="910"/>
              </a:spcBef>
            </a:pPr>
            <a:r>
              <a:rPr smtClean="0">
                <a:latin typeface="Arial" pitchFamily="34" charset="0"/>
                <a:cs typeface="Arial" pitchFamily="34" charset="0"/>
              </a:rPr>
              <a:t>RISKS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THAT ARE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ALMOST CERTAIN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TO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MANIFEST</a:t>
            </a:r>
            <a:r>
              <a:rPr>
                <a:latin typeface="Arial" pitchFamily="34" charset="0"/>
                <a:cs typeface="Arial" pitchFamily="34" charset="0"/>
              </a:rPr>
              <a:t>. </a:t>
            </a:r>
            <a:r>
              <a:rPr smtClean="0">
                <a:latin typeface="Arial" pitchFamily="34" charset="0"/>
                <a:cs typeface="Arial" pitchFamily="34" charset="0"/>
              </a:rPr>
              <a:t>ADDRESS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THESE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RISKS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smtClean="0">
                <a:latin typeface="Arial" pitchFamily="34" charset="0"/>
                <a:cs typeface="Arial" pitchFamily="34" charset="0"/>
              </a:rPr>
              <a:t>FIRST</a:t>
            </a:r>
            <a:r>
              <a:rPr dirty="0">
                <a:latin typeface="Arial" pitchFamily="34" charset="0"/>
                <a:cs typeface="Arial" pitchFamily="34" charset="0"/>
              </a:rPr>
              <a:t>.</a:t>
            </a:r>
            <a:endParaRPr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59452" y="350716"/>
            <a:ext cx="1487587" cy="5211883"/>
          </a:xfrm>
          <a:prstGeom prst="rect">
            <a:avLst/>
          </a:prstGeom>
        </p:spPr>
        <p:txBody>
          <a:bodyPr vert="vert270" wrap="square" lIns="0" tIns="111760" rIns="0" bIns="0" rtlCol="0">
            <a:spAutoFit/>
          </a:bodyPr>
          <a:lstStyle/>
          <a:p>
            <a:pPr marL="1469390" marR="5715" indent="-1457325" algn="l">
              <a:lnSpc>
                <a:spcPts val="5830"/>
              </a:lnSpc>
              <a:spcBef>
                <a:spcPts val="880"/>
              </a:spcBef>
            </a:pPr>
            <a:r>
              <a:rPr sz="5400">
                <a:solidFill>
                  <a:srgbClr val="E22C91"/>
                </a:solidFill>
                <a:latin typeface="Impact"/>
                <a:cs typeface="Impact"/>
              </a:rPr>
              <a:t>RISK</a:t>
            </a:r>
            <a:r>
              <a:rPr sz="5400" spc="-10">
                <a:solidFill>
                  <a:srgbClr val="E22C91"/>
                </a:solidFill>
                <a:latin typeface="Impact"/>
                <a:cs typeface="Impact"/>
              </a:rPr>
              <a:t> </a:t>
            </a:r>
            <a:r>
              <a:rPr sz="5400" spc="-10" smtClean="0">
                <a:solidFill>
                  <a:srgbClr val="E22C91"/>
                </a:solidFill>
                <a:latin typeface="Impact"/>
                <a:cs typeface="Impact"/>
              </a:rPr>
              <a:t>ASSESSMENT MATRIX</a:t>
            </a:r>
            <a:endParaRPr sz="5400">
              <a:latin typeface="Impact"/>
              <a:cs typeface="Impac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152400"/>
            <a:ext cx="8991600" cy="66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46300">
              <a:lnSpc>
                <a:spcPct val="100000"/>
              </a:lnSpc>
              <a:spcBef>
                <a:spcPts val="95"/>
              </a:spcBef>
            </a:pPr>
            <a:r>
              <a:rPr sz="4900" dirty="0"/>
              <a:t>RISK</a:t>
            </a:r>
            <a:r>
              <a:rPr sz="4900" spc="-130" dirty="0"/>
              <a:t> </a:t>
            </a:r>
            <a:r>
              <a:rPr sz="4900" dirty="0"/>
              <a:t>MANAGEMENT</a:t>
            </a:r>
            <a:r>
              <a:rPr sz="4900" spc="-135" dirty="0"/>
              <a:t> </a:t>
            </a:r>
            <a:r>
              <a:rPr sz="4900" spc="-10" dirty="0"/>
              <a:t>MATRIX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905255"/>
            <a:ext cx="11594592" cy="45628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9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1728" rIns="0" bIns="0" rtlCol="0">
            <a:spAutoFit/>
          </a:bodyPr>
          <a:lstStyle/>
          <a:p>
            <a:pPr marL="3716654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REFERENCES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1560" y="1490472"/>
            <a:ext cx="10093960" cy="3900170"/>
            <a:chOff x="1051560" y="1490472"/>
            <a:chExt cx="10093960" cy="3900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3880" y="1914144"/>
              <a:ext cx="3444239" cy="938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60" y="1490472"/>
              <a:ext cx="2529840" cy="3329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427" y="3337560"/>
              <a:ext cx="3810000" cy="6659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1855" y="4504944"/>
              <a:ext cx="6963156" cy="885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1533144"/>
              <a:ext cx="1905000" cy="19050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021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950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00"/>
              </a:spcBef>
            </a:pPr>
            <a:r>
              <a:rPr dirty="0"/>
              <a:t>Risk</a:t>
            </a:r>
            <a:r>
              <a:rPr spc="-60" dirty="0"/>
              <a:t> </a:t>
            </a:r>
            <a:r>
              <a:rPr dirty="0"/>
              <a:t>vs</a:t>
            </a:r>
            <a:r>
              <a:rPr spc="-60" dirty="0"/>
              <a:t> </a:t>
            </a:r>
            <a:r>
              <a:rPr spc="-10" dirty="0"/>
              <a:t>Problem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163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406" y="2642743"/>
            <a:ext cx="8849360" cy="168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5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240029" algn="l"/>
              </a:tabLst>
            </a:pPr>
            <a:r>
              <a:rPr sz="2000" spc="-30" dirty="0">
                <a:latin typeface="Tahoma"/>
                <a:cs typeface="Tahoma"/>
              </a:rPr>
              <a:t>RISK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IS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spc="70" dirty="0">
                <a:latin typeface="Tahoma"/>
                <a:cs typeface="Tahoma"/>
              </a:rPr>
              <a:t>AN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UNCERTAINTY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(FEAR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85" dirty="0">
                <a:latin typeface="Tahoma"/>
                <a:cs typeface="Tahoma"/>
              </a:rPr>
              <a:t>OF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UNKNOWN).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E22C91"/>
              </a:buClr>
              <a:buFont typeface="Arial MT"/>
              <a:buChar char="•"/>
            </a:pP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22C91"/>
              </a:buClr>
              <a:buFont typeface="Arial MT"/>
              <a:buChar char="•"/>
            </a:pPr>
            <a:endParaRPr sz="2000">
              <a:latin typeface="Tahoma"/>
              <a:cs typeface="Tahoma"/>
            </a:endParaRPr>
          </a:p>
          <a:p>
            <a:pPr marL="241300" marR="5080" indent="-228600">
              <a:lnSpc>
                <a:spcPct val="120000"/>
              </a:lnSpc>
              <a:buSzPct val="160000"/>
              <a:buFont typeface="Arial MT"/>
              <a:buChar char="•"/>
              <a:tabLst>
                <a:tab pos="241300" algn="l"/>
                <a:tab pos="307340" algn="l"/>
              </a:tabLst>
            </a:pPr>
            <a:r>
              <a:rPr sz="2000" dirty="0">
                <a:solidFill>
                  <a:srgbClr val="E22C91"/>
                </a:solidFill>
                <a:latin typeface="Tahoma"/>
                <a:cs typeface="Tahoma"/>
              </a:rPr>
              <a:t>	</a:t>
            </a:r>
            <a:r>
              <a:rPr sz="2000" spc="70" dirty="0">
                <a:solidFill>
                  <a:srgbClr val="780F48"/>
                </a:solidFill>
                <a:latin typeface="Tahoma"/>
                <a:cs typeface="Tahoma"/>
              </a:rPr>
              <a:t>PROBLEM</a:t>
            </a:r>
            <a:r>
              <a:rPr sz="2000" spc="-80" dirty="0">
                <a:solidFill>
                  <a:srgbClr val="780F48"/>
                </a:solidFill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IS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100" dirty="0">
                <a:latin typeface="Tahoma"/>
                <a:cs typeface="Tahoma"/>
              </a:rPr>
              <a:t>SOME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EVENT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WHICH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70" dirty="0">
                <a:latin typeface="Tahoma"/>
                <a:cs typeface="Tahoma"/>
              </a:rPr>
              <a:t>HAS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ALREADY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spc="95" dirty="0">
                <a:latin typeface="Tahoma"/>
                <a:cs typeface="Tahoma"/>
              </a:rPr>
              <a:t>OCCURRED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BUT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780F48"/>
                </a:solidFill>
                <a:latin typeface="Tahoma"/>
                <a:cs typeface="Tahoma"/>
              </a:rPr>
              <a:t>RISK</a:t>
            </a:r>
            <a:r>
              <a:rPr sz="2000" spc="-65" dirty="0">
                <a:solidFill>
                  <a:srgbClr val="780F4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IS </a:t>
            </a:r>
            <a:r>
              <a:rPr sz="2000" dirty="0">
                <a:latin typeface="Tahoma"/>
                <a:cs typeface="Tahoma"/>
              </a:rPr>
              <a:t>SOMETHING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THAT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IS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UNPREDICTABLE.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272" y="233248"/>
            <a:ext cx="54724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Risk</a:t>
            </a:r>
            <a:r>
              <a:rPr spc="-20" dirty="0"/>
              <a:t> </a:t>
            </a:r>
            <a:r>
              <a:rPr spc="-10" dirty="0"/>
              <a:t>Categorization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9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6472" y="1436623"/>
            <a:ext cx="10144125" cy="375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Clr>
                <a:srgbClr val="E22C91"/>
              </a:buClr>
              <a:buSzPct val="158333"/>
              <a:buFont typeface="Arial MT"/>
              <a:buChar char="•"/>
              <a:tabLst>
                <a:tab pos="240029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Bahnschrift"/>
                <a:cs typeface="Bahnschrift"/>
              </a:rPr>
              <a:t>KNOWN</a:t>
            </a:r>
            <a:r>
              <a:rPr sz="1800" u="sng" spc="140" dirty="0">
                <a:uFill>
                  <a:solidFill>
                    <a:srgbClr val="000000"/>
                  </a:solidFill>
                </a:uFill>
                <a:latin typeface="Bahnschrift"/>
                <a:cs typeface="Bahnschrift"/>
              </a:rPr>
              <a:t> 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Bahnschrift"/>
                <a:cs typeface="Bahnschrift"/>
              </a:rPr>
              <a:t>RISKS</a:t>
            </a:r>
            <a:endParaRPr sz="1800">
              <a:latin typeface="Bahnschrift"/>
              <a:cs typeface="Bahnschrift"/>
            </a:endParaRPr>
          </a:p>
          <a:p>
            <a:pPr marL="697865" marR="5080" lvl="1" indent="-228600">
              <a:lnSpc>
                <a:spcPct val="120000"/>
              </a:lnSpc>
              <a:spcBef>
                <a:spcPts val="535"/>
              </a:spcBef>
              <a:buClr>
                <a:srgbClr val="E22C91"/>
              </a:buClr>
              <a:buSzPct val="159375"/>
              <a:buFont typeface="Arial MT"/>
              <a:buChar char="•"/>
              <a:tabLst>
                <a:tab pos="697865" algn="l"/>
              </a:tabLst>
            </a:pPr>
            <a:r>
              <a:rPr sz="1600" dirty="0">
                <a:latin typeface="Bahnschrift"/>
                <a:cs typeface="Bahnschrift"/>
              </a:rPr>
              <a:t>THOSE</a:t>
            </a:r>
            <a:r>
              <a:rPr sz="1600" spc="12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RISKS</a:t>
            </a:r>
            <a:r>
              <a:rPr sz="1600" spc="9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THAT</a:t>
            </a:r>
            <a:r>
              <a:rPr sz="1600" spc="114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CAN</a:t>
            </a:r>
            <a:r>
              <a:rPr sz="1600" spc="10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BE</a:t>
            </a:r>
            <a:r>
              <a:rPr sz="1600" spc="11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UNCOVERED</a:t>
            </a:r>
            <a:r>
              <a:rPr sz="1600" spc="14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AFTER</a:t>
            </a:r>
            <a:r>
              <a:rPr sz="1600" spc="12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CAREFUL</a:t>
            </a:r>
            <a:r>
              <a:rPr sz="1600" spc="114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EVALUATION</a:t>
            </a:r>
            <a:r>
              <a:rPr sz="1600" spc="13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OF</a:t>
            </a:r>
            <a:r>
              <a:rPr sz="1600" spc="11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THE</a:t>
            </a:r>
            <a:r>
              <a:rPr sz="1600" spc="12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PROJECT</a:t>
            </a:r>
            <a:r>
              <a:rPr sz="1600" spc="13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PLAN,</a:t>
            </a:r>
            <a:r>
              <a:rPr sz="1600" spc="105" dirty="0">
                <a:latin typeface="Bahnschrift"/>
                <a:cs typeface="Bahnschrift"/>
              </a:rPr>
              <a:t> </a:t>
            </a:r>
            <a:r>
              <a:rPr sz="1600" spc="-25" dirty="0">
                <a:latin typeface="Bahnschrift"/>
                <a:cs typeface="Bahnschrift"/>
              </a:rPr>
              <a:t>THE </a:t>
            </a:r>
            <a:r>
              <a:rPr sz="1600" dirty="0">
                <a:latin typeface="Bahnschrift"/>
                <a:cs typeface="Bahnschrift"/>
              </a:rPr>
              <a:t>BUSINESS</a:t>
            </a:r>
            <a:r>
              <a:rPr sz="1600" spc="12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AND</a:t>
            </a:r>
            <a:r>
              <a:rPr sz="1600" spc="10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TECHNICAL</a:t>
            </a:r>
            <a:r>
              <a:rPr sz="1600" spc="12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ENVIRONMENT</a:t>
            </a:r>
            <a:r>
              <a:rPr sz="1600" spc="13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IN</a:t>
            </a:r>
            <a:r>
              <a:rPr sz="1600" spc="9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WHICH</a:t>
            </a:r>
            <a:r>
              <a:rPr sz="1600" spc="9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THE</a:t>
            </a:r>
            <a:r>
              <a:rPr sz="1600" spc="11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PROJECT</a:t>
            </a:r>
            <a:r>
              <a:rPr sz="1600" spc="114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IS</a:t>
            </a:r>
            <a:r>
              <a:rPr sz="1600" spc="8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BEING</a:t>
            </a:r>
            <a:r>
              <a:rPr sz="1600" spc="14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DEVELOPED,</a:t>
            </a:r>
            <a:r>
              <a:rPr sz="1600" spc="13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AND</a:t>
            </a:r>
            <a:r>
              <a:rPr sz="1600" spc="100" dirty="0">
                <a:latin typeface="Bahnschrift"/>
                <a:cs typeface="Bahnschrift"/>
              </a:rPr>
              <a:t> </a:t>
            </a:r>
            <a:r>
              <a:rPr sz="1600" spc="-10" dirty="0">
                <a:latin typeface="Bahnschrift"/>
                <a:cs typeface="Bahnschrift"/>
              </a:rPr>
              <a:t>OTHER </a:t>
            </a:r>
            <a:r>
              <a:rPr sz="1600" dirty="0">
                <a:latin typeface="Bahnschrift"/>
                <a:cs typeface="Bahnschrift"/>
              </a:rPr>
              <a:t>RELIABLE</a:t>
            </a:r>
            <a:r>
              <a:rPr sz="1600" spc="9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INFORMATION</a:t>
            </a:r>
            <a:r>
              <a:rPr sz="1600" spc="9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SOURCES</a:t>
            </a:r>
            <a:r>
              <a:rPr sz="1600" spc="10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(E.G.,</a:t>
            </a:r>
            <a:r>
              <a:rPr sz="1600" spc="9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UNREALISTIC</a:t>
            </a:r>
            <a:r>
              <a:rPr sz="1600" spc="9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DELIVERY</a:t>
            </a:r>
            <a:r>
              <a:rPr sz="1600" spc="85" dirty="0">
                <a:latin typeface="Bahnschrift"/>
                <a:cs typeface="Bahnschrift"/>
              </a:rPr>
              <a:t> </a:t>
            </a:r>
            <a:r>
              <a:rPr sz="1600" spc="-10" dirty="0">
                <a:latin typeface="Bahnschrift"/>
                <a:cs typeface="Bahnschrift"/>
              </a:rPr>
              <a:t>DATE)</a:t>
            </a:r>
            <a:endParaRPr sz="1600">
              <a:latin typeface="Bahnschrift"/>
              <a:cs typeface="Bahnschrift"/>
            </a:endParaRPr>
          </a:p>
          <a:p>
            <a:pPr lvl="1">
              <a:lnSpc>
                <a:spcPct val="100000"/>
              </a:lnSpc>
              <a:buClr>
                <a:srgbClr val="E22C91"/>
              </a:buClr>
              <a:buFont typeface="Arial MT"/>
              <a:buChar char="•"/>
            </a:pPr>
            <a:endParaRPr sz="1600">
              <a:latin typeface="Bahnschrift"/>
              <a:cs typeface="Bahnschrift"/>
            </a:endParaRPr>
          </a:p>
          <a:p>
            <a:pPr lvl="1">
              <a:lnSpc>
                <a:spcPct val="100000"/>
              </a:lnSpc>
              <a:spcBef>
                <a:spcPts val="940"/>
              </a:spcBef>
              <a:buClr>
                <a:srgbClr val="E22C91"/>
              </a:buClr>
              <a:buFont typeface="Arial MT"/>
              <a:buChar char="•"/>
            </a:pPr>
            <a:endParaRPr sz="1600">
              <a:latin typeface="Bahnschrift"/>
              <a:cs typeface="Bahnschrift"/>
            </a:endParaRPr>
          </a:p>
          <a:p>
            <a:pPr marL="240029" indent="-227329">
              <a:lnSpc>
                <a:spcPct val="100000"/>
              </a:lnSpc>
              <a:buClr>
                <a:srgbClr val="E22C91"/>
              </a:buClr>
              <a:buSzPct val="158333"/>
              <a:buFont typeface="Arial MT"/>
              <a:buChar char="•"/>
              <a:tabLst>
                <a:tab pos="240029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Bahnschrift"/>
                <a:cs typeface="Bahnschrift"/>
              </a:rPr>
              <a:t>PREDICTABLE</a:t>
            </a:r>
            <a:r>
              <a:rPr sz="1800" u="sng" spc="125" dirty="0">
                <a:uFill>
                  <a:solidFill>
                    <a:srgbClr val="000000"/>
                  </a:solidFill>
                </a:uFill>
                <a:latin typeface="Bahnschrift"/>
                <a:cs typeface="Bahnschrift"/>
              </a:rPr>
              <a:t>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Bahnschrift"/>
                <a:cs typeface="Bahnschrift"/>
              </a:rPr>
              <a:t>RISKS</a:t>
            </a:r>
            <a:endParaRPr sz="1800">
              <a:latin typeface="Bahnschrift"/>
              <a:cs typeface="Bahnschrift"/>
            </a:endParaRPr>
          </a:p>
          <a:p>
            <a:pPr marL="697865" lvl="1" indent="-228600">
              <a:lnSpc>
                <a:spcPct val="100000"/>
              </a:lnSpc>
              <a:spcBef>
                <a:spcPts val="910"/>
              </a:spcBef>
              <a:buClr>
                <a:srgbClr val="E22C91"/>
              </a:buClr>
              <a:buSzPct val="159375"/>
              <a:buFont typeface="Arial MT"/>
              <a:buChar char="•"/>
              <a:tabLst>
                <a:tab pos="697865" algn="l"/>
              </a:tabLst>
            </a:pPr>
            <a:r>
              <a:rPr sz="1600" dirty="0">
                <a:latin typeface="Bahnschrift"/>
                <a:cs typeface="Bahnschrift"/>
              </a:rPr>
              <a:t>THOSE</a:t>
            </a:r>
            <a:r>
              <a:rPr sz="1600" spc="12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RISKS</a:t>
            </a:r>
            <a:r>
              <a:rPr sz="1600" spc="8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THAT</a:t>
            </a:r>
            <a:r>
              <a:rPr sz="1600" spc="114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ARE</a:t>
            </a:r>
            <a:r>
              <a:rPr sz="1600" spc="9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EXTRAPOLATED</a:t>
            </a:r>
            <a:r>
              <a:rPr sz="1600" spc="14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FROM</a:t>
            </a:r>
            <a:r>
              <a:rPr sz="1600" spc="10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PAST</a:t>
            </a:r>
            <a:r>
              <a:rPr sz="1600" spc="10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PROJECT</a:t>
            </a:r>
            <a:r>
              <a:rPr sz="1600" spc="12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EXPERIENCE</a:t>
            </a:r>
            <a:r>
              <a:rPr sz="1600" spc="15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(E.G.,</a:t>
            </a:r>
            <a:r>
              <a:rPr sz="1600" spc="10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PAST</a:t>
            </a:r>
            <a:r>
              <a:rPr sz="1600" spc="110" dirty="0">
                <a:latin typeface="Bahnschrift"/>
                <a:cs typeface="Bahnschrift"/>
              </a:rPr>
              <a:t> </a:t>
            </a:r>
            <a:r>
              <a:rPr sz="1600" spc="-10" dirty="0">
                <a:latin typeface="Bahnschrift"/>
                <a:cs typeface="Bahnschrift"/>
              </a:rPr>
              <a:t>TURNOVER)</a:t>
            </a:r>
            <a:endParaRPr sz="1600">
              <a:latin typeface="Bahnschrift"/>
              <a:cs typeface="Bahnschrift"/>
            </a:endParaRPr>
          </a:p>
          <a:p>
            <a:pPr lvl="1">
              <a:lnSpc>
                <a:spcPct val="100000"/>
              </a:lnSpc>
              <a:buClr>
                <a:srgbClr val="E22C91"/>
              </a:buClr>
              <a:buFont typeface="Arial MT"/>
              <a:buChar char="•"/>
            </a:pPr>
            <a:endParaRPr sz="1600">
              <a:latin typeface="Bahnschrift"/>
              <a:cs typeface="Bahnschrift"/>
            </a:endParaRPr>
          </a:p>
          <a:p>
            <a:pPr lvl="1">
              <a:lnSpc>
                <a:spcPct val="100000"/>
              </a:lnSpc>
              <a:spcBef>
                <a:spcPts val="940"/>
              </a:spcBef>
              <a:buClr>
                <a:srgbClr val="E22C91"/>
              </a:buClr>
              <a:buFont typeface="Arial MT"/>
              <a:buChar char="•"/>
            </a:pPr>
            <a:endParaRPr sz="1600">
              <a:latin typeface="Bahnschrift"/>
              <a:cs typeface="Bahnschrift"/>
            </a:endParaRPr>
          </a:p>
          <a:p>
            <a:pPr marL="240029" indent="-227329">
              <a:lnSpc>
                <a:spcPct val="100000"/>
              </a:lnSpc>
              <a:buClr>
                <a:srgbClr val="E22C91"/>
              </a:buClr>
              <a:buSzPct val="158333"/>
              <a:buFont typeface="Arial MT"/>
              <a:buChar char="•"/>
              <a:tabLst>
                <a:tab pos="240029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Bahnschrift"/>
                <a:cs typeface="Bahnschrift"/>
              </a:rPr>
              <a:t>UNPREDICTABLE</a:t>
            </a:r>
            <a:r>
              <a:rPr sz="1800" u="sng" spc="100" dirty="0">
                <a:uFill>
                  <a:solidFill>
                    <a:srgbClr val="000000"/>
                  </a:solidFill>
                </a:uFill>
                <a:latin typeface="Bahnschrift"/>
                <a:cs typeface="Bahnschrift"/>
              </a:rPr>
              <a:t> 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Bahnschrift"/>
                <a:cs typeface="Bahnschrift"/>
              </a:rPr>
              <a:t>RISKS</a:t>
            </a:r>
            <a:endParaRPr sz="1800">
              <a:latin typeface="Bahnschrift"/>
              <a:cs typeface="Bahnschrift"/>
            </a:endParaRPr>
          </a:p>
          <a:p>
            <a:pPr marL="697865" lvl="1" indent="-228600">
              <a:lnSpc>
                <a:spcPct val="100000"/>
              </a:lnSpc>
              <a:spcBef>
                <a:spcPts val="919"/>
              </a:spcBef>
              <a:buClr>
                <a:srgbClr val="E22C91"/>
              </a:buClr>
              <a:buSzPct val="159375"/>
              <a:buFont typeface="Arial MT"/>
              <a:buChar char="•"/>
              <a:tabLst>
                <a:tab pos="697865" algn="l"/>
              </a:tabLst>
            </a:pPr>
            <a:r>
              <a:rPr sz="1600" dirty="0">
                <a:latin typeface="Bahnschrift"/>
                <a:cs typeface="Bahnschrift"/>
              </a:rPr>
              <a:t>THOSE</a:t>
            </a:r>
            <a:r>
              <a:rPr sz="1600" spc="13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RISKS</a:t>
            </a:r>
            <a:r>
              <a:rPr sz="1600" spc="10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THAT</a:t>
            </a:r>
            <a:r>
              <a:rPr sz="1600" spc="12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CAN</a:t>
            </a:r>
            <a:r>
              <a:rPr sz="1600" spc="11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AND</a:t>
            </a:r>
            <a:r>
              <a:rPr sz="1600" spc="114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DO</a:t>
            </a:r>
            <a:r>
              <a:rPr sz="1600" spc="11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OCCUR,</a:t>
            </a:r>
            <a:r>
              <a:rPr sz="1600" spc="12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BUT</a:t>
            </a:r>
            <a:r>
              <a:rPr sz="1600" spc="114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ARE</a:t>
            </a:r>
            <a:r>
              <a:rPr sz="1600" spc="11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EXTREMELY</a:t>
            </a:r>
            <a:r>
              <a:rPr sz="1600" spc="15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DIFFICULT</a:t>
            </a:r>
            <a:r>
              <a:rPr sz="1600" spc="125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TO</a:t>
            </a:r>
            <a:r>
              <a:rPr sz="1600" spc="12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IDENTIFY</a:t>
            </a:r>
            <a:r>
              <a:rPr sz="1600" spc="130" dirty="0">
                <a:latin typeface="Bahnschrift"/>
                <a:cs typeface="Bahnschrift"/>
              </a:rPr>
              <a:t> </a:t>
            </a:r>
            <a:r>
              <a:rPr sz="1600" dirty="0">
                <a:latin typeface="Bahnschrift"/>
                <a:cs typeface="Bahnschrift"/>
              </a:rPr>
              <a:t>IN</a:t>
            </a:r>
            <a:r>
              <a:rPr sz="1600" spc="105" dirty="0">
                <a:latin typeface="Bahnschrift"/>
                <a:cs typeface="Bahnschrift"/>
              </a:rPr>
              <a:t> </a:t>
            </a:r>
            <a:r>
              <a:rPr sz="1600" spc="-10" dirty="0">
                <a:latin typeface="Bahnschrift"/>
                <a:cs typeface="Bahnschrift"/>
              </a:rPr>
              <a:t>ADVANCE.</a:t>
            </a:r>
            <a:endParaRPr sz="1600">
              <a:latin typeface="Bahnschrift"/>
              <a:cs typeface="Bahnschrif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601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95"/>
              </a:spcBef>
            </a:pPr>
            <a:r>
              <a:rPr sz="4900" dirty="0"/>
              <a:t>Reactive</a:t>
            </a:r>
            <a:r>
              <a:rPr sz="4900" spc="-50" dirty="0"/>
              <a:t> </a:t>
            </a:r>
            <a:r>
              <a:rPr sz="4900" dirty="0"/>
              <a:t>vs.</a:t>
            </a:r>
            <a:r>
              <a:rPr sz="4900" spc="-25" dirty="0"/>
              <a:t> </a:t>
            </a:r>
            <a:r>
              <a:rPr sz="4900" dirty="0"/>
              <a:t>Proactive</a:t>
            </a:r>
            <a:r>
              <a:rPr sz="4900" spc="-45" dirty="0"/>
              <a:t> </a:t>
            </a:r>
            <a:r>
              <a:rPr sz="4900" dirty="0"/>
              <a:t>Risk</a:t>
            </a:r>
            <a:r>
              <a:rPr sz="4900" spc="-25" dirty="0"/>
              <a:t> </a:t>
            </a:r>
            <a:r>
              <a:rPr sz="4900" spc="-10" dirty="0"/>
              <a:t>Strategies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9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406" y="2092024"/>
            <a:ext cx="9455785" cy="34015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dirty="0"/>
              <a:t>REACTIVE</a:t>
            </a:r>
            <a:r>
              <a:rPr lang="en-IN" dirty="0"/>
              <a:t> </a:t>
            </a:r>
            <a:r>
              <a:rPr dirty="0"/>
              <a:t>RISK</a:t>
            </a:r>
            <a:r>
              <a:rPr lang="en-IN" dirty="0"/>
              <a:t> </a:t>
            </a:r>
            <a:r>
              <a:rPr dirty="0"/>
              <a:t>STRATEGIES</a:t>
            </a:r>
          </a:p>
          <a:p>
            <a:pPr algn="just">
              <a:lnSpc>
                <a:spcPct val="100000"/>
              </a:lnSpc>
              <a:spcBef>
                <a:spcPts val="285"/>
              </a:spcBef>
            </a:pPr>
            <a:endParaRPr dirty="0"/>
          </a:p>
          <a:p>
            <a:pPr marL="698500" indent="-228600" algn="just">
              <a:lnSpc>
                <a:spcPts val="4290"/>
              </a:lnSpc>
              <a:buClr>
                <a:srgbClr val="E22C91"/>
              </a:buClr>
              <a:buSzPct val="160416"/>
              <a:buFont typeface="Arial MT"/>
              <a:buChar char="•"/>
              <a:tabLst>
                <a:tab pos="698500" algn="l"/>
              </a:tabLst>
            </a:pPr>
            <a:r>
              <a:rPr dirty="0"/>
              <a:t>THE</a:t>
            </a:r>
            <a:r>
              <a:rPr lang="en-IN" dirty="0"/>
              <a:t> </a:t>
            </a:r>
            <a:r>
              <a:rPr dirty="0"/>
              <a:t>MAJORITY</a:t>
            </a:r>
            <a:r>
              <a:rPr lang="en-IN" dirty="0"/>
              <a:t> </a:t>
            </a:r>
            <a:r>
              <a:rPr dirty="0"/>
              <a:t>OF</a:t>
            </a:r>
            <a:r>
              <a:rPr lang="en-IN" dirty="0"/>
              <a:t> </a:t>
            </a:r>
            <a:r>
              <a:rPr dirty="0"/>
              <a:t>SOFTWARE</a:t>
            </a:r>
            <a:r>
              <a:rPr lang="en-IN" dirty="0"/>
              <a:t> </a:t>
            </a:r>
            <a:r>
              <a:rPr dirty="0"/>
              <a:t>TEAMS</a:t>
            </a:r>
            <a:r>
              <a:rPr lang="en-IN" dirty="0"/>
              <a:t> </a:t>
            </a:r>
            <a:r>
              <a:rPr dirty="0"/>
              <a:t>AND</a:t>
            </a:r>
            <a:r>
              <a:rPr lang="en-IN" dirty="0"/>
              <a:t> </a:t>
            </a:r>
            <a:r>
              <a:rPr dirty="0"/>
              <a:t>MANAGERS</a:t>
            </a:r>
            <a:r>
              <a:rPr lang="en-IN" dirty="0"/>
              <a:t> </a:t>
            </a:r>
            <a:r>
              <a:rPr dirty="0"/>
              <a:t>RELY</a:t>
            </a:r>
            <a:r>
              <a:rPr lang="en-IN" dirty="0"/>
              <a:t> </a:t>
            </a:r>
            <a:r>
              <a:rPr dirty="0"/>
              <a:t>ON</a:t>
            </a:r>
            <a:r>
              <a:rPr lang="en-IN" dirty="0"/>
              <a:t> </a:t>
            </a:r>
            <a:r>
              <a:rPr dirty="0"/>
              <a:t>THIS</a:t>
            </a:r>
            <a:r>
              <a:rPr lang="en-IN" dirty="0"/>
              <a:t> </a:t>
            </a:r>
            <a:r>
              <a:rPr dirty="0"/>
              <a:t>APPROACH</a:t>
            </a:r>
          </a:p>
          <a:p>
            <a:pPr marL="698500" indent="-228600" algn="just">
              <a:lnSpc>
                <a:spcPts val="4290"/>
              </a:lnSpc>
              <a:buClr>
                <a:srgbClr val="E22C91"/>
              </a:buClr>
              <a:buSzPct val="160416"/>
              <a:buFont typeface="Arial MT"/>
              <a:buChar char="•"/>
              <a:tabLst>
                <a:tab pos="698500" algn="l"/>
              </a:tabLst>
            </a:pPr>
            <a:r>
              <a:rPr dirty="0"/>
              <a:t>NOTHING</a:t>
            </a:r>
            <a:r>
              <a:rPr lang="en-IN" dirty="0"/>
              <a:t> </a:t>
            </a:r>
            <a:r>
              <a:rPr dirty="0"/>
              <a:t>IS</a:t>
            </a:r>
            <a:r>
              <a:rPr lang="en-IN" dirty="0"/>
              <a:t> </a:t>
            </a:r>
            <a:r>
              <a:rPr dirty="0"/>
              <a:t>DONE</a:t>
            </a:r>
            <a:r>
              <a:rPr lang="en-IN" dirty="0"/>
              <a:t> </a:t>
            </a:r>
            <a:r>
              <a:rPr dirty="0"/>
              <a:t>ABOUT RISKS</a:t>
            </a:r>
            <a:r>
              <a:rPr lang="en-IN" dirty="0"/>
              <a:t> </a:t>
            </a:r>
            <a:r>
              <a:rPr dirty="0"/>
              <a:t>UNTIL</a:t>
            </a:r>
            <a:r>
              <a:rPr lang="en-IN" dirty="0"/>
              <a:t> </a:t>
            </a:r>
            <a:r>
              <a:rPr dirty="0"/>
              <a:t>SOMETHING</a:t>
            </a:r>
            <a:r>
              <a:rPr lang="en-IN" dirty="0"/>
              <a:t> </a:t>
            </a:r>
            <a:r>
              <a:rPr dirty="0"/>
              <a:t>GOES</a:t>
            </a:r>
            <a:r>
              <a:rPr lang="en-IN" dirty="0"/>
              <a:t> </a:t>
            </a:r>
            <a:r>
              <a:rPr dirty="0"/>
              <a:t>WRONG</a:t>
            </a:r>
          </a:p>
          <a:p>
            <a:pPr marL="1155065" lvl="1" indent="-227965" algn="just">
              <a:lnSpc>
                <a:spcPts val="2180"/>
              </a:lnSpc>
              <a:spcBef>
                <a:spcPts val="755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1155065" algn="l"/>
              </a:tabLst>
            </a:pPr>
            <a:r>
              <a:rPr dirty="0"/>
              <a:t>THE</a:t>
            </a:r>
            <a:r>
              <a:rPr lang="en-IN" dirty="0"/>
              <a:t> </a:t>
            </a:r>
            <a:r>
              <a:rPr dirty="0"/>
              <a:t>TEAM</a:t>
            </a:r>
            <a:r>
              <a:rPr lang="en-IN" dirty="0"/>
              <a:t> </a:t>
            </a:r>
            <a:r>
              <a:rPr dirty="0"/>
              <a:t>THEN</a:t>
            </a:r>
            <a:r>
              <a:rPr lang="en-IN" dirty="0"/>
              <a:t> </a:t>
            </a:r>
            <a:r>
              <a:rPr dirty="0"/>
              <a:t>FLIES</a:t>
            </a:r>
            <a:r>
              <a:rPr lang="en-IN" dirty="0"/>
              <a:t> </a:t>
            </a:r>
            <a:r>
              <a:rPr dirty="0"/>
              <a:t>INTO</a:t>
            </a:r>
            <a:r>
              <a:rPr lang="en-IN" dirty="0"/>
              <a:t> </a:t>
            </a:r>
            <a:r>
              <a:rPr dirty="0"/>
              <a:t>ACTION</a:t>
            </a:r>
            <a:r>
              <a:rPr lang="en-IN" dirty="0"/>
              <a:t> </a:t>
            </a:r>
            <a:r>
              <a:rPr dirty="0"/>
              <a:t>IN</a:t>
            </a:r>
            <a:r>
              <a:rPr lang="en-IN" dirty="0"/>
              <a:t> </a:t>
            </a:r>
            <a:r>
              <a:rPr dirty="0"/>
              <a:t>AN</a:t>
            </a:r>
            <a:r>
              <a:rPr lang="en-IN" dirty="0"/>
              <a:t> </a:t>
            </a:r>
            <a:r>
              <a:rPr dirty="0"/>
              <a:t>ATTEMPT</a:t>
            </a:r>
            <a:r>
              <a:rPr lang="en-IN" dirty="0"/>
              <a:t> </a:t>
            </a:r>
            <a:r>
              <a:rPr dirty="0"/>
              <a:t>TO</a:t>
            </a:r>
            <a:r>
              <a:rPr lang="en-IN" dirty="0"/>
              <a:t> </a:t>
            </a:r>
            <a:r>
              <a:rPr dirty="0"/>
              <a:t>CORRECT</a:t>
            </a:r>
            <a:r>
              <a:rPr lang="en-IN" dirty="0"/>
              <a:t> </a:t>
            </a:r>
            <a:r>
              <a:rPr dirty="0"/>
              <a:t>THE</a:t>
            </a:r>
            <a:r>
              <a:rPr lang="en-IN" dirty="0"/>
              <a:t> </a:t>
            </a:r>
            <a:r>
              <a:rPr dirty="0"/>
              <a:t>PROBLEM</a:t>
            </a:r>
            <a:r>
              <a:rPr lang="en-IN" dirty="0"/>
              <a:t> </a:t>
            </a:r>
            <a:r>
              <a:rPr dirty="0"/>
              <a:t>RAPIDLY(FIREFIGHTING)</a:t>
            </a:r>
          </a:p>
          <a:p>
            <a:pPr marL="698500" indent="-228600" algn="just">
              <a:lnSpc>
                <a:spcPts val="4400"/>
              </a:lnSpc>
              <a:buClr>
                <a:srgbClr val="E22C91"/>
              </a:buClr>
              <a:buSzPct val="160416"/>
              <a:buFont typeface="Arial MT"/>
              <a:buChar char="•"/>
              <a:tabLst>
                <a:tab pos="698500" algn="l"/>
              </a:tabLst>
            </a:pPr>
            <a:r>
              <a:rPr dirty="0"/>
              <a:t>CRISIS</a:t>
            </a:r>
            <a:r>
              <a:rPr lang="en-IN" dirty="0"/>
              <a:t> </a:t>
            </a:r>
            <a:r>
              <a:rPr dirty="0"/>
              <a:t>MANAGEMENT IS</a:t>
            </a:r>
            <a:r>
              <a:rPr lang="en-IN" dirty="0"/>
              <a:t> </a:t>
            </a:r>
            <a:r>
              <a:rPr dirty="0"/>
              <a:t>THE</a:t>
            </a:r>
            <a:r>
              <a:rPr lang="en-IN" dirty="0"/>
              <a:t> </a:t>
            </a:r>
            <a:r>
              <a:rPr dirty="0"/>
              <a:t>CHOICE</a:t>
            </a:r>
            <a:r>
              <a:rPr lang="en-IN" dirty="0"/>
              <a:t> </a:t>
            </a:r>
            <a:r>
              <a:rPr dirty="0"/>
              <a:t>OF</a:t>
            </a:r>
            <a:r>
              <a:rPr lang="en-IN" dirty="0"/>
              <a:t> </a:t>
            </a:r>
            <a:r>
              <a:rPr dirty="0"/>
              <a:t>MANAGEMENT TECHNIQUES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601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95"/>
              </a:spcBef>
            </a:pPr>
            <a:r>
              <a:rPr sz="4900" dirty="0"/>
              <a:t>Reactive</a:t>
            </a:r>
            <a:r>
              <a:rPr sz="4900" spc="-50" dirty="0"/>
              <a:t> </a:t>
            </a:r>
            <a:r>
              <a:rPr sz="4900" dirty="0"/>
              <a:t>vs.</a:t>
            </a:r>
            <a:r>
              <a:rPr sz="4900" spc="-25" dirty="0"/>
              <a:t> </a:t>
            </a:r>
            <a:r>
              <a:rPr sz="4900" dirty="0"/>
              <a:t>Proactive</a:t>
            </a:r>
            <a:r>
              <a:rPr sz="4900" spc="-45" dirty="0"/>
              <a:t> </a:t>
            </a:r>
            <a:r>
              <a:rPr sz="4900" dirty="0"/>
              <a:t>Risk</a:t>
            </a:r>
            <a:r>
              <a:rPr sz="4900" spc="-25" dirty="0"/>
              <a:t> </a:t>
            </a:r>
            <a:r>
              <a:rPr sz="4900" spc="-10" dirty="0"/>
              <a:t>Strategies</a:t>
            </a:r>
            <a:endParaRPr sz="49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9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406" y="2093213"/>
            <a:ext cx="10575925" cy="24910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mtClean="0"/>
              <a:t>PROACTIVE</a:t>
            </a:r>
            <a:r>
              <a:rPr lang="en-US" dirty="0" smtClean="0"/>
              <a:t> </a:t>
            </a:r>
            <a:r>
              <a:rPr smtClean="0"/>
              <a:t>RISK</a:t>
            </a:r>
            <a:r>
              <a:rPr lang="en-US" dirty="0" smtClean="0"/>
              <a:t> </a:t>
            </a:r>
            <a:r>
              <a:rPr smtClean="0"/>
              <a:t>STRATEGIES</a:t>
            </a:r>
            <a:endParaRPr/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/>
          </a:p>
          <a:p>
            <a:pPr marL="697865" indent="-227965">
              <a:lnSpc>
                <a:spcPts val="4940"/>
              </a:lnSpc>
              <a:spcBef>
                <a:spcPts val="5"/>
              </a:spcBef>
              <a:buClr>
                <a:srgbClr val="E22C91"/>
              </a:buClr>
              <a:buSzPct val="158928"/>
              <a:buFont typeface="Arial MT"/>
              <a:buChar char="•"/>
              <a:tabLst>
                <a:tab pos="697865" algn="l"/>
              </a:tabLst>
            </a:pPr>
            <a:r>
              <a:rPr smtClean="0"/>
              <a:t>STEPS</a:t>
            </a:r>
            <a:r>
              <a:rPr lang="en-US" dirty="0" smtClean="0"/>
              <a:t> </a:t>
            </a:r>
            <a:r>
              <a:rPr smtClean="0"/>
              <a:t>FOR</a:t>
            </a:r>
            <a:r>
              <a:rPr lang="en-US" dirty="0" smtClean="0"/>
              <a:t> </a:t>
            </a:r>
            <a:r>
              <a:rPr smtClean="0"/>
              <a:t>RISK</a:t>
            </a:r>
            <a:r>
              <a:rPr lang="en-US" dirty="0" smtClean="0"/>
              <a:t> </a:t>
            </a:r>
            <a:r>
              <a:rPr smtClean="0"/>
              <a:t>MANAGEMENT ARE</a:t>
            </a:r>
            <a:r>
              <a:rPr lang="en-US" dirty="0" smtClean="0"/>
              <a:t> </a:t>
            </a:r>
            <a:r>
              <a:rPr smtClean="0"/>
              <a:t>FOLLOWED</a:t>
            </a:r>
            <a:endParaRPr/>
          </a:p>
          <a:p>
            <a:pPr marL="697865" indent="-227965">
              <a:lnSpc>
                <a:spcPts val="4940"/>
              </a:lnSpc>
              <a:buClr>
                <a:srgbClr val="E22C91"/>
              </a:buClr>
              <a:buSzPct val="158928"/>
              <a:buFont typeface="Arial MT"/>
              <a:buChar char="•"/>
              <a:tabLst>
                <a:tab pos="697865" algn="l"/>
              </a:tabLst>
            </a:pPr>
            <a:r>
              <a:rPr smtClean="0"/>
              <a:t>PRIMARY</a:t>
            </a:r>
            <a:r>
              <a:rPr lang="en-US" dirty="0" smtClean="0"/>
              <a:t> </a:t>
            </a:r>
            <a:r>
              <a:rPr smtClean="0"/>
              <a:t>OBJECTIVE</a:t>
            </a:r>
            <a:r>
              <a:rPr lang="en-US" dirty="0" smtClean="0"/>
              <a:t> </a:t>
            </a:r>
            <a:r>
              <a:rPr smtClean="0"/>
              <a:t>IS</a:t>
            </a:r>
            <a:r>
              <a:rPr lang="en-US" dirty="0" smtClean="0"/>
              <a:t> </a:t>
            </a:r>
            <a:r>
              <a:rPr smtClean="0"/>
              <a:t>TO</a:t>
            </a:r>
            <a:r>
              <a:rPr lang="en-US" dirty="0" smtClean="0"/>
              <a:t> </a:t>
            </a:r>
            <a:r>
              <a:rPr smtClean="0"/>
              <a:t>AVOID</a:t>
            </a:r>
            <a:r>
              <a:rPr lang="en-US" dirty="0" smtClean="0"/>
              <a:t> </a:t>
            </a:r>
            <a:r>
              <a:rPr smtClean="0"/>
              <a:t>RISK</a:t>
            </a:r>
            <a:r>
              <a:rPr lang="en-US" dirty="0" smtClean="0"/>
              <a:t> </a:t>
            </a:r>
            <a:r>
              <a:rPr smtClean="0"/>
              <a:t>AND</a:t>
            </a:r>
            <a:r>
              <a:rPr lang="en-US" dirty="0" smtClean="0"/>
              <a:t> </a:t>
            </a:r>
            <a:r>
              <a:rPr smtClean="0"/>
              <a:t>TO</a:t>
            </a:r>
            <a:r>
              <a:rPr lang="en-US" dirty="0" smtClean="0"/>
              <a:t> </a:t>
            </a:r>
            <a:r>
              <a:rPr smtClean="0"/>
              <a:t>HAVE</a:t>
            </a:r>
            <a:r>
              <a:rPr lang="en-US" dirty="0" smtClean="0"/>
              <a:t> </a:t>
            </a:r>
            <a:r>
              <a:rPr smtClean="0"/>
              <a:t>A</a:t>
            </a:r>
            <a:r>
              <a:rPr lang="en-US" dirty="0" smtClean="0"/>
              <a:t> </a:t>
            </a:r>
            <a:r>
              <a:rPr smtClean="0"/>
              <a:t>CONTINGENCY</a:t>
            </a:r>
            <a:r>
              <a:rPr lang="en-US" dirty="0" smtClean="0"/>
              <a:t> </a:t>
            </a:r>
            <a:r>
              <a:rPr smtClean="0"/>
              <a:t>PLANIN</a:t>
            </a:r>
            <a:r>
              <a:rPr lang="en-US" dirty="0" smtClean="0"/>
              <a:t>G </a:t>
            </a:r>
            <a:r>
              <a:rPr smtClean="0"/>
              <a:t>PLACE</a:t>
            </a:r>
            <a:r>
              <a:rPr lang="en-US" dirty="0" smtClean="0"/>
              <a:t> </a:t>
            </a:r>
            <a:r>
              <a:rPr smtClean="0"/>
              <a:t>TO</a:t>
            </a:r>
            <a:r>
              <a:rPr lang="en-US" dirty="0" smtClean="0"/>
              <a:t> </a:t>
            </a:r>
            <a:r>
              <a:rPr smtClean="0"/>
              <a:t>HANDLE</a:t>
            </a:r>
            <a:r>
              <a:rPr lang="en-US" dirty="0" smtClean="0"/>
              <a:t> </a:t>
            </a:r>
            <a:r>
              <a:rPr smtClean="0"/>
              <a:t>UNAVOIDABLE</a:t>
            </a:r>
            <a:r>
              <a:rPr lang="en-US" dirty="0" smtClean="0"/>
              <a:t> </a:t>
            </a:r>
            <a:r>
              <a:rPr smtClean="0"/>
              <a:t>RISKS</a:t>
            </a:r>
            <a:r>
              <a:rPr lang="en-US" dirty="0" smtClean="0"/>
              <a:t> </a:t>
            </a:r>
            <a:r>
              <a:rPr smtClean="0"/>
              <a:t>IN</a:t>
            </a:r>
            <a:r>
              <a:rPr lang="en-US" dirty="0" smtClean="0"/>
              <a:t> </a:t>
            </a:r>
            <a:r>
              <a:rPr smtClean="0"/>
              <a:t>A</a:t>
            </a:r>
            <a:r>
              <a:rPr lang="en-US" dirty="0" smtClean="0"/>
              <a:t> </a:t>
            </a:r>
            <a:r>
              <a:rPr smtClean="0"/>
              <a:t>CONTROLLED</a:t>
            </a:r>
            <a:r>
              <a:rPr lang="en-US" dirty="0" smtClean="0"/>
              <a:t> </a:t>
            </a:r>
            <a:r>
              <a:rPr smtClean="0"/>
              <a:t>AND</a:t>
            </a:r>
            <a:r>
              <a:rPr lang="en-US" dirty="0" smtClean="0"/>
              <a:t> </a:t>
            </a:r>
            <a:r>
              <a:rPr smtClean="0"/>
              <a:t>EFFECTIVE</a:t>
            </a:r>
            <a:r>
              <a:rPr lang="en-US" dirty="0" smtClean="0"/>
              <a:t> </a:t>
            </a:r>
            <a:r>
              <a:rPr smtClean="0"/>
              <a:t>MANNER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27" rIns="0" bIns="0" rtlCol="0">
            <a:spAutoFit/>
          </a:bodyPr>
          <a:lstStyle/>
          <a:p>
            <a:pPr marL="2152650" marR="5080" indent="-436245">
              <a:lnSpc>
                <a:spcPts val="5290"/>
              </a:lnSpc>
              <a:spcBef>
                <a:spcPts val="765"/>
              </a:spcBef>
            </a:pPr>
            <a:r>
              <a:rPr sz="4900" dirty="0"/>
              <a:t>GUESS</a:t>
            </a:r>
            <a:r>
              <a:rPr sz="4900" spc="-75" dirty="0"/>
              <a:t> </a:t>
            </a:r>
            <a:r>
              <a:rPr sz="4900" dirty="0"/>
              <a:t>THE</a:t>
            </a:r>
            <a:r>
              <a:rPr sz="4900" spc="-90" dirty="0"/>
              <a:t> </a:t>
            </a:r>
            <a:r>
              <a:rPr sz="4900" spc="-20" dirty="0"/>
              <a:t>CATEGORY</a:t>
            </a:r>
            <a:r>
              <a:rPr sz="4900" spc="-90" dirty="0"/>
              <a:t> </a:t>
            </a:r>
            <a:r>
              <a:rPr sz="4900" dirty="0"/>
              <a:t>OF</a:t>
            </a:r>
            <a:r>
              <a:rPr sz="4900" spc="-75" dirty="0"/>
              <a:t> </a:t>
            </a:r>
            <a:r>
              <a:rPr sz="4900" spc="-20" dirty="0"/>
              <a:t>RISK </a:t>
            </a:r>
            <a:r>
              <a:rPr sz="4900" spc="-10" dirty="0"/>
              <a:t>(REACTIVE</a:t>
            </a:r>
            <a:r>
              <a:rPr sz="4900" spc="-70" dirty="0"/>
              <a:t> </a:t>
            </a:r>
            <a:r>
              <a:rPr sz="4900" dirty="0"/>
              <a:t>OR</a:t>
            </a:r>
            <a:r>
              <a:rPr sz="4900" spc="-70" dirty="0"/>
              <a:t> </a:t>
            </a:r>
            <a:r>
              <a:rPr sz="4900" spc="-10" dirty="0"/>
              <a:t>PROACTIVE)</a:t>
            </a:r>
            <a:endParaRPr sz="4900"/>
          </a:p>
        </p:txBody>
      </p:sp>
      <p:grpSp>
        <p:nvGrpSpPr>
          <p:cNvPr id="3" name="object 3"/>
          <p:cNvGrpSpPr/>
          <p:nvPr/>
        </p:nvGrpSpPr>
        <p:grpSpPr>
          <a:xfrm>
            <a:off x="986027" y="1766316"/>
            <a:ext cx="9173210" cy="3723640"/>
            <a:chOff x="986027" y="1766316"/>
            <a:chExt cx="9173210" cy="3723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27" y="2819400"/>
              <a:ext cx="2307336" cy="17983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0311" y="1766316"/>
              <a:ext cx="2610612" cy="17434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1984" y="2647188"/>
              <a:ext cx="2667000" cy="17236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0311" y="3936492"/>
              <a:ext cx="2610612" cy="15529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406" y="276605"/>
            <a:ext cx="39192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Risk</a:t>
            </a:r>
            <a:r>
              <a:rPr spc="-120" dirty="0"/>
              <a:t> </a:t>
            </a:r>
            <a:r>
              <a:rPr spc="-10" dirty="0"/>
              <a:t>Exposure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449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406" y="1515618"/>
            <a:ext cx="9829394" cy="188513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59"/>
              </a:spcBef>
              <a:buClr>
                <a:srgbClr val="E22C91"/>
              </a:buClr>
              <a:buSzPct val="160416"/>
              <a:buFont typeface="Arial MT"/>
              <a:buChar char="•"/>
              <a:tabLst>
                <a:tab pos="241300" algn="l"/>
              </a:tabLst>
            </a:pPr>
            <a:r>
              <a:rPr smtClean="0"/>
              <a:t>RISK</a:t>
            </a:r>
            <a:r>
              <a:rPr lang="en-US" dirty="0" smtClean="0"/>
              <a:t> </a:t>
            </a:r>
            <a:r>
              <a:rPr smtClean="0"/>
              <a:t>EXPOSURE</a:t>
            </a:r>
            <a:r>
              <a:rPr lang="en-US" dirty="0" smtClean="0"/>
              <a:t> </a:t>
            </a:r>
            <a:r>
              <a:rPr smtClean="0"/>
              <a:t>IS</a:t>
            </a:r>
            <a:r>
              <a:rPr lang="en-US" dirty="0" smtClean="0"/>
              <a:t> </a:t>
            </a:r>
            <a:r>
              <a:rPr smtClean="0"/>
              <a:t>A</a:t>
            </a:r>
            <a:r>
              <a:rPr lang="en-US" dirty="0" smtClean="0"/>
              <a:t> </a:t>
            </a:r>
            <a:r>
              <a:rPr smtClean="0"/>
              <a:t>QUANTIFIED</a:t>
            </a:r>
            <a:r>
              <a:rPr lang="en-US" dirty="0" smtClean="0"/>
              <a:t> </a:t>
            </a:r>
            <a:r>
              <a:rPr smtClean="0"/>
              <a:t>LOSS</a:t>
            </a:r>
            <a:r>
              <a:rPr lang="en-US" dirty="0" smtClean="0"/>
              <a:t> </a:t>
            </a:r>
            <a:r>
              <a:rPr smtClean="0"/>
              <a:t>POTENTIAL</a:t>
            </a:r>
            <a:r>
              <a:rPr lang="en-US" dirty="0" smtClean="0"/>
              <a:t> </a:t>
            </a:r>
            <a:r>
              <a:rPr smtClean="0"/>
              <a:t>OF</a:t>
            </a:r>
            <a:r>
              <a:rPr lang="en-US" dirty="0" smtClean="0"/>
              <a:t> </a:t>
            </a:r>
            <a:r>
              <a:rPr smtClean="0"/>
              <a:t>BUSINESS</a:t>
            </a:r>
            <a:endParaRPr/>
          </a:p>
          <a:p>
            <a:pPr marL="241935" indent="-229235">
              <a:lnSpc>
                <a:spcPct val="100000"/>
              </a:lnSpc>
              <a:spcBef>
                <a:spcPts val="2280"/>
              </a:spcBef>
              <a:buClr>
                <a:srgbClr val="E22C91"/>
              </a:buClr>
              <a:buSzPct val="160416"/>
              <a:buFont typeface="Arial MT"/>
              <a:buChar char="•"/>
              <a:tabLst>
                <a:tab pos="241935" algn="l"/>
              </a:tabLst>
            </a:pP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OVERALL</a:t>
            </a:r>
            <a:r>
              <a:rPr lang="en-US" dirty="0" smtClean="0"/>
              <a:t> </a:t>
            </a:r>
            <a:r>
              <a:rPr smtClean="0"/>
              <a:t>RISK</a:t>
            </a:r>
            <a:r>
              <a:rPr lang="en-US" dirty="0" smtClean="0"/>
              <a:t> </a:t>
            </a:r>
            <a:r>
              <a:rPr smtClean="0"/>
              <a:t>EXPOSURE</a:t>
            </a:r>
            <a:r>
              <a:rPr lang="en-US" dirty="0" smtClean="0"/>
              <a:t> </a:t>
            </a:r>
            <a:r>
              <a:rPr smtClean="0"/>
              <a:t>FORMULA</a:t>
            </a:r>
            <a:r>
              <a:rPr lang="en-US" dirty="0" smtClean="0"/>
              <a:t> </a:t>
            </a:r>
            <a:r>
              <a:rPr smtClean="0"/>
              <a:t>IS</a:t>
            </a:r>
            <a:r>
              <a:rPr lang="en-US" dirty="0" smtClean="0"/>
              <a:t> </a:t>
            </a:r>
            <a:r>
              <a:rPr smtClean="0"/>
              <a:t>RE=PXC</a:t>
            </a:r>
            <a:endParaRPr/>
          </a:p>
          <a:p>
            <a:pPr marL="697230" lvl="1" indent="-227329">
              <a:lnSpc>
                <a:spcPct val="100000"/>
              </a:lnSpc>
              <a:spcBef>
                <a:spcPts val="2475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697230" algn="l"/>
              </a:tabLst>
            </a:pPr>
            <a:r>
              <a:rPr smtClean="0"/>
              <a:t>P</a:t>
            </a:r>
            <a:r>
              <a:rPr lang="en-US" dirty="0" smtClean="0"/>
              <a:t> </a:t>
            </a:r>
            <a:r>
              <a:rPr smtClean="0"/>
              <a:t>=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PROBABILITY</a:t>
            </a:r>
            <a:r>
              <a:rPr lang="en-US" dirty="0" smtClean="0"/>
              <a:t> </a:t>
            </a:r>
            <a:r>
              <a:rPr smtClean="0"/>
              <a:t>OF</a:t>
            </a:r>
            <a:r>
              <a:rPr lang="en-US" dirty="0" smtClean="0"/>
              <a:t> </a:t>
            </a:r>
            <a:r>
              <a:rPr smtClean="0"/>
              <a:t>OCCURRENCE</a:t>
            </a:r>
            <a:r>
              <a:rPr lang="en-US" dirty="0" smtClean="0"/>
              <a:t> </a:t>
            </a:r>
            <a:r>
              <a:rPr smtClean="0"/>
              <a:t>FOR</a:t>
            </a:r>
            <a:r>
              <a:rPr lang="en-US" dirty="0" smtClean="0"/>
              <a:t> </a:t>
            </a:r>
            <a:r>
              <a:rPr smtClean="0"/>
              <a:t>A</a:t>
            </a:r>
            <a:r>
              <a:rPr lang="en-US" dirty="0" smtClean="0"/>
              <a:t> </a:t>
            </a:r>
            <a:r>
              <a:rPr smtClean="0"/>
              <a:t>RISK</a:t>
            </a:r>
            <a:endParaRPr/>
          </a:p>
          <a:p>
            <a:pPr marL="697230" lvl="1" indent="-227329">
              <a:lnSpc>
                <a:spcPct val="100000"/>
              </a:lnSpc>
              <a:spcBef>
                <a:spcPts val="969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697230" algn="l"/>
              </a:tabLst>
            </a:pPr>
            <a:r>
              <a:rPr smtClean="0"/>
              <a:t>C</a:t>
            </a:r>
            <a:r>
              <a:rPr lang="en-US" dirty="0" smtClean="0"/>
              <a:t> </a:t>
            </a:r>
            <a:r>
              <a:rPr smtClean="0"/>
              <a:t>=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COST</a:t>
            </a:r>
            <a:r>
              <a:rPr lang="en-US" dirty="0" smtClean="0"/>
              <a:t> </a:t>
            </a:r>
            <a:r>
              <a:rPr smtClean="0"/>
              <a:t>TO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PROJECT</a:t>
            </a:r>
            <a:r>
              <a:rPr lang="en-US" dirty="0" smtClean="0"/>
              <a:t> </a:t>
            </a:r>
            <a:r>
              <a:rPr smtClean="0"/>
              <a:t>SHOULD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RISK</a:t>
            </a:r>
            <a:r>
              <a:rPr lang="en-US" dirty="0" smtClean="0"/>
              <a:t> </a:t>
            </a:r>
            <a:r>
              <a:rPr smtClean="0"/>
              <a:t>ACTUALLY</a:t>
            </a:r>
            <a:r>
              <a:rPr lang="en-US" dirty="0" smtClean="0"/>
              <a:t> </a:t>
            </a:r>
            <a:r>
              <a:rPr smtClean="0"/>
              <a:t>OCCUR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6670" y="4939410"/>
            <a:ext cx="46735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25" dirty="0">
                <a:latin typeface="Cambria Math"/>
                <a:cs typeface="Cambria Math"/>
              </a:rPr>
              <a:t>𝒊=𝟏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3361" y="4756530"/>
            <a:ext cx="1031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RE</a:t>
            </a:r>
            <a:r>
              <a:rPr sz="2800" spc="155" dirty="0">
                <a:latin typeface="Bahnschrift"/>
                <a:cs typeface="Bahnschrift"/>
              </a:rPr>
              <a:t>=</a:t>
            </a:r>
            <a:r>
              <a:rPr sz="4200" spc="150" baseline="1984" dirty="0">
                <a:latin typeface="Cambria Math"/>
                <a:cs typeface="Cambria Math"/>
              </a:rPr>
              <a:t>σ</a:t>
            </a:r>
            <a:r>
              <a:rPr sz="3075" spc="157" baseline="31165" dirty="0">
                <a:latin typeface="Cambria Math"/>
                <a:cs typeface="Cambria Math"/>
              </a:rPr>
              <a:t>𝒏</a:t>
            </a:r>
            <a:endParaRPr sz="3075" baseline="31165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8320" y="4756530"/>
            <a:ext cx="801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𝐏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𝐱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𝐂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88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0"/>
              </a:spcBef>
            </a:pPr>
            <a:r>
              <a:rPr dirty="0"/>
              <a:t>Risk</a:t>
            </a:r>
            <a:r>
              <a:rPr spc="-120" dirty="0"/>
              <a:t> </a:t>
            </a:r>
            <a:r>
              <a:rPr spc="-10" dirty="0"/>
              <a:t>Exposure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9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406" y="2172969"/>
            <a:ext cx="9636125" cy="2538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04"/>
              </a:lnSpc>
              <a:spcBef>
                <a:spcPts val="95"/>
              </a:spcBef>
            </a:pPr>
            <a:r>
              <a:rPr dirty="0"/>
              <a:t>EXAMPLE</a:t>
            </a:r>
            <a:endParaRPr/>
          </a:p>
          <a:p>
            <a:pPr marL="698500" indent="-228600">
              <a:lnSpc>
                <a:spcPts val="4130"/>
              </a:lnSpc>
              <a:buClr>
                <a:srgbClr val="E22C91"/>
              </a:buClr>
              <a:buSzPct val="160416"/>
              <a:buFont typeface="Arial MT"/>
              <a:buChar char="•"/>
              <a:tabLst>
                <a:tab pos="698500" algn="l"/>
              </a:tabLst>
            </a:pPr>
            <a:r>
              <a:rPr dirty="0"/>
              <a:t>P=80</a:t>
            </a:r>
            <a:r>
              <a:rPr/>
              <a:t>% </a:t>
            </a:r>
            <a:r>
              <a:rPr smtClean="0"/>
              <a:t>PROBABILITY</a:t>
            </a:r>
            <a:r>
              <a:rPr lang="en-US" dirty="0" smtClean="0"/>
              <a:t> </a:t>
            </a:r>
            <a:r>
              <a:rPr smtClean="0"/>
              <a:t>THAT</a:t>
            </a:r>
            <a:r>
              <a:rPr lang="en-US" dirty="0" smtClean="0"/>
              <a:t> </a:t>
            </a:r>
            <a:r>
              <a:rPr smtClean="0"/>
              <a:t>18</a:t>
            </a:r>
            <a:r>
              <a:rPr lang="en-US" dirty="0" smtClean="0"/>
              <a:t> </a:t>
            </a:r>
            <a:r>
              <a:rPr smtClean="0"/>
              <a:t>OF</a:t>
            </a:r>
            <a:r>
              <a:rPr lang="en-US" dirty="0" smtClean="0"/>
              <a:t> </a:t>
            </a:r>
            <a:r>
              <a:rPr smtClean="0"/>
              <a:t>60 SOFTWARE</a:t>
            </a:r>
            <a:r>
              <a:rPr lang="en-US" dirty="0" smtClean="0"/>
              <a:t> </a:t>
            </a:r>
            <a:r>
              <a:rPr smtClean="0"/>
              <a:t>COMPONENTS</a:t>
            </a:r>
            <a:r>
              <a:rPr lang="en-US" dirty="0" smtClean="0"/>
              <a:t> </a:t>
            </a:r>
            <a:r>
              <a:rPr smtClean="0"/>
              <a:t>WILL</a:t>
            </a:r>
            <a:r>
              <a:rPr lang="en-US" dirty="0" smtClean="0"/>
              <a:t> </a:t>
            </a:r>
            <a:r>
              <a:rPr smtClean="0"/>
              <a:t>HAVE</a:t>
            </a:r>
            <a:r>
              <a:rPr lang="en-US" dirty="0" smtClean="0"/>
              <a:t> </a:t>
            </a:r>
            <a:r>
              <a:rPr smtClean="0"/>
              <a:t>TO</a:t>
            </a:r>
            <a:r>
              <a:rPr lang="en-US" dirty="0" smtClean="0"/>
              <a:t> </a:t>
            </a:r>
            <a:r>
              <a:rPr smtClean="0"/>
              <a:t>BE</a:t>
            </a:r>
            <a:r>
              <a:rPr lang="en-US" dirty="0" smtClean="0"/>
              <a:t> </a:t>
            </a:r>
            <a:r>
              <a:rPr smtClean="0"/>
              <a:t>DEVELOPED</a:t>
            </a:r>
            <a:endParaRPr/>
          </a:p>
          <a:p>
            <a:pPr marL="698500" indent="-228600">
              <a:lnSpc>
                <a:spcPts val="3954"/>
              </a:lnSpc>
              <a:buClr>
                <a:srgbClr val="E22C91"/>
              </a:buClr>
              <a:buSzPct val="160416"/>
              <a:buFont typeface="Arial MT"/>
              <a:buChar char="•"/>
              <a:tabLst>
                <a:tab pos="698500" algn="l"/>
              </a:tabLst>
            </a:pPr>
            <a:r>
              <a:rPr smtClean="0"/>
              <a:t>C=TOTAL</a:t>
            </a:r>
            <a:r>
              <a:rPr lang="en-US" dirty="0" smtClean="0"/>
              <a:t> </a:t>
            </a:r>
            <a:r>
              <a:rPr smtClean="0"/>
              <a:t>COST</a:t>
            </a:r>
            <a:r>
              <a:rPr lang="en-US" dirty="0" smtClean="0"/>
              <a:t> </a:t>
            </a:r>
            <a:r>
              <a:rPr smtClean="0"/>
              <a:t>OF</a:t>
            </a:r>
            <a:r>
              <a:rPr lang="en-US" dirty="0" smtClean="0"/>
              <a:t> </a:t>
            </a:r>
            <a:r>
              <a:rPr smtClean="0"/>
              <a:t>DEVELOPING</a:t>
            </a:r>
            <a:r>
              <a:rPr lang="en-US" dirty="0" smtClean="0"/>
              <a:t> </a:t>
            </a:r>
            <a:r>
              <a:rPr smtClean="0"/>
              <a:t>18</a:t>
            </a:r>
            <a:r>
              <a:rPr lang="en-US" dirty="0" smtClean="0"/>
              <a:t> </a:t>
            </a:r>
            <a:r>
              <a:rPr smtClean="0"/>
              <a:t>COMPONENTS</a:t>
            </a:r>
            <a:r>
              <a:rPr lang="en-US" dirty="0" smtClean="0"/>
              <a:t> </a:t>
            </a:r>
            <a:r>
              <a:rPr smtClean="0"/>
              <a:t>IS</a:t>
            </a:r>
            <a:r>
              <a:rPr lang="en-US" dirty="0" smtClean="0"/>
              <a:t> </a:t>
            </a:r>
            <a:r>
              <a:rPr smtClean="0"/>
              <a:t>$25,000</a:t>
            </a:r>
            <a:endParaRPr/>
          </a:p>
          <a:p>
            <a:pPr marL="698500" indent="-228600">
              <a:lnSpc>
                <a:spcPts val="4290"/>
              </a:lnSpc>
              <a:buClr>
                <a:srgbClr val="E22C91"/>
              </a:buClr>
              <a:buSzPct val="160416"/>
              <a:buFont typeface="Arial MT"/>
              <a:buChar char="•"/>
              <a:tabLst>
                <a:tab pos="698500" algn="l"/>
              </a:tabLst>
            </a:pPr>
            <a:r>
              <a:rPr smtClean="0"/>
              <a:t>RE=</a:t>
            </a:r>
            <a:r>
              <a:rPr lang="en-US" dirty="0" smtClean="0"/>
              <a:t>0</a:t>
            </a:r>
            <a:r>
              <a:rPr smtClean="0"/>
              <a:t>.80 </a:t>
            </a:r>
            <a:r>
              <a:rPr dirty="0"/>
              <a:t>X$25,000 =$20,000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7227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0"/>
              </a:spcBef>
            </a:pPr>
            <a:r>
              <a:rPr dirty="0"/>
              <a:t>RISK ASSESSMENT</a:t>
            </a:r>
            <a:r>
              <a:rPr spc="-30" dirty="0"/>
              <a:t> </a:t>
            </a:r>
            <a:r>
              <a:rPr spc="-45" dirty="0"/>
              <a:t>MATRIX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880"/>
              </a:lnSpc>
            </a:pPr>
            <a:r>
              <a:rPr spc="-145" dirty="0"/>
              <a:t>R</a:t>
            </a:r>
            <a:r>
              <a:rPr cap="small" spc="-145" dirty="0"/>
              <a:t>i</a:t>
            </a:r>
            <a:r>
              <a:rPr spc="-145" dirty="0"/>
              <a:t>SK</a:t>
            </a:r>
            <a:r>
              <a:rPr spc="-80" dirty="0"/>
              <a:t> </a:t>
            </a:r>
            <a:r>
              <a:rPr cap="small" spc="-155" dirty="0"/>
              <a:t>mana</a:t>
            </a:r>
            <a:r>
              <a:rPr spc="-155" dirty="0"/>
              <a:t>GE</a:t>
            </a:r>
            <a:r>
              <a:rPr cap="small" spc="-155" dirty="0"/>
              <a:t>m</a:t>
            </a:r>
            <a:r>
              <a:rPr spc="-155" dirty="0"/>
              <a:t>E</a:t>
            </a:r>
            <a:r>
              <a:rPr cap="small" spc="-155" dirty="0"/>
              <a:t>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ts val="1880"/>
              </a:lnSpc>
            </a:pPr>
            <a:r>
              <a:rPr cap="small" spc="-120" dirty="0"/>
              <a:t>p</a:t>
            </a:r>
            <a:r>
              <a:rPr spc="-120" dirty="0"/>
              <a:t>R</a:t>
            </a:r>
            <a:r>
              <a:rPr cap="small" spc="-120" dirty="0"/>
              <a:t>a</a:t>
            </a:r>
            <a:r>
              <a:rPr spc="-120" dirty="0"/>
              <a:t>K</a:t>
            </a:r>
            <a:r>
              <a:rPr cap="small" spc="-120" dirty="0"/>
              <a:t>a</a:t>
            </a:r>
            <a:r>
              <a:rPr spc="-120" dirty="0"/>
              <a:t>S</a:t>
            </a:r>
            <a:r>
              <a:rPr cap="small" spc="-120" dirty="0"/>
              <a:t>h</a:t>
            </a:r>
            <a:r>
              <a:rPr spc="-120" dirty="0"/>
              <a:t>.</a:t>
            </a:r>
            <a:r>
              <a:rPr cap="small" spc="-120" dirty="0"/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4916" y="5912884"/>
            <a:ext cx="23641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00" b="1" i="1" cap="small" spc="-19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i="1" spc="-190" dirty="0">
                <a:solidFill>
                  <a:srgbClr val="FFFFFF"/>
                </a:solidFill>
                <a:latin typeface="Calibri"/>
                <a:cs typeface="Calibri"/>
              </a:rPr>
              <a:t>SG</a:t>
            </a:r>
            <a:r>
              <a:rPr sz="1800" b="1" i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i="1" spc="-135" dirty="0">
                <a:solidFill>
                  <a:srgbClr val="FFFFFF"/>
                </a:solidFill>
                <a:latin typeface="Calibri"/>
                <a:cs typeface="Calibri"/>
              </a:rPr>
              <a:t>OLLEGE</a:t>
            </a:r>
            <a:r>
              <a:rPr sz="1800" b="1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i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chn</a:t>
            </a:r>
            <a:r>
              <a:rPr sz="1800" b="1" i="1" spc="-160" dirty="0">
                <a:solidFill>
                  <a:srgbClr val="FFFFFF"/>
                </a:solidFill>
                <a:latin typeface="Calibri"/>
                <a:cs typeface="Calibri"/>
              </a:rPr>
              <a:t>OLOG</a:t>
            </a:r>
            <a:r>
              <a:rPr sz="1800" b="1" i="1" cap="small" spc="-1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406" y="2343403"/>
            <a:ext cx="10286594" cy="1864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3270"/>
              </a:lnSpc>
              <a:buClr>
                <a:srgbClr val="E22C91"/>
              </a:buClr>
              <a:buSzPct val="160416"/>
              <a:buFont typeface="Arial MT"/>
              <a:buChar char="•"/>
              <a:tabLst>
                <a:tab pos="241300" algn="l"/>
              </a:tabLst>
            </a:pPr>
            <a:r>
              <a:rPr dirty="0"/>
              <a:t>SEVERITY:</a:t>
            </a:r>
            <a:endParaRPr/>
          </a:p>
          <a:p>
            <a:pPr marL="697230" lvl="1" indent="-227329">
              <a:lnSpc>
                <a:spcPct val="100000"/>
              </a:lnSpc>
              <a:spcBef>
                <a:spcPts val="760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697230" algn="l"/>
              </a:tabLst>
            </a:pP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IMPACT</a:t>
            </a:r>
            <a:r>
              <a:rPr lang="en-US" dirty="0" smtClean="0"/>
              <a:t> </a:t>
            </a:r>
            <a:r>
              <a:rPr smtClean="0"/>
              <a:t>OF</a:t>
            </a:r>
            <a:r>
              <a:rPr lang="en-US" dirty="0" smtClean="0"/>
              <a:t> </a:t>
            </a:r>
            <a:r>
              <a:rPr smtClean="0"/>
              <a:t>A</a:t>
            </a:r>
            <a:r>
              <a:rPr lang="en-US" dirty="0" smtClean="0"/>
              <a:t> </a:t>
            </a:r>
            <a:r>
              <a:rPr smtClean="0"/>
              <a:t>RISK</a:t>
            </a:r>
            <a:r>
              <a:rPr lang="en-US" dirty="0" smtClean="0"/>
              <a:t> </a:t>
            </a:r>
            <a:r>
              <a:rPr smtClean="0"/>
              <a:t>AND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NEGATIVE</a:t>
            </a:r>
            <a:r>
              <a:rPr lang="en-US" dirty="0" smtClean="0"/>
              <a:t> </a:t>
            </a:r>
            <a:r>
              <a:rPr smtClean="0"/>
              <a:t>CONSEQUENCES</a:t>
            </a:r>
            <a:r>
              <a:rPr lang="en-US" dirty="0" smtClean="0"/>
              <a:t> </a:t>
            </a:r>
            <a:r>
              <a:rPr smtClean="0"/>
              <a:t>THAT</a:t>
            </a:r>
            <a:r>
              <a:rPr lang="en-US" dirty="0" smtClean="0"/>
              <a:t> </a:t>
            </a:r>
            <a:r>
              <a:rPr smtClean="0"/>
              <a:t>WOULD</a:t>
            </a:r>
            <a:r>
              <a:rPr lang="en-US" dirty="0" smtClean="0"/>
              <a:t> </a:t>
            </a:r>
            <a:r>
              <a:rPr smtClean="0"/>
              <a:t>RESULT</a:t>
            </a:r>
            <a:r>
              <a:rPr dirty="0"/>
              <a:t>.</a:t>
            </a:r>
            <a:endParaRPr/>
          </a:p>
          <a:p>
            <a:pPr lvl="1">
              <a:lnSpc>
                <a:spcPct val="100000"/>
              </a:lnSpc>
              <a:spcBef>
                <a:spcPts val="1040"/>
              </a:spcBef>
              <a:buClr>
                <a:srgbClr val="E22C91"/>
              </a:buClr>
              <a:buFont typeface="Arial MT"/>
              <a:buChar char="•"/>
            </a:pPr>
            <a:endParaRPr/>
          </a:p>
          <a:p>
            <a:pPr marL="241935" indent="-229235">
              <a:lnSpc>
                <a:spcPct val="100000"/>
              </a:lnSpc>
              <a:buClr>
                <a:srgbClr val="E22C91"/>
              </a:buClr>
              <a:buSzPct val="160416"/>
              <a:buFont typeface="Arial MT"/>
              <a:buChar char="•"/>
              <a:tabLst>
                <a:tab pos="241935" algn="l"/>
              </a:tabLst>
            </a:pPr>
            <a:r>
              <a:rPr dirty="0"/>
              <a:t>LIKELIHOOD:</a:t>
            </a:r>
            <a:endParaRPr/>
          </a:p>
          <a:p>
            <a:pPr marL="697230" lvl="1" indent="-227329">
              <a:lnSpc>
                <a:spcPct val="100000"/>
              </a:lnSpc>
              <a:spcBef>
                <a:spcPts val="750"/>
              </a:spcBef>
              <a:buClr>
                <a:srgbClr val="E22C91"/>
              </a:buClr>
              <a:buSzPct val="160000"/>
              <a:buFont typeface="Arial MT"/>
              <a:buChar char="•"/>
              <a:tabLst>
                <a:tab pos="697230" algn="l"/>
              </a:tabLst>
            </a:pP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PROBABILITY</a:t>
            </a:r>
            <a:r>
              <a:rPr lang="en-US" dirty="0" smtClean="0"/>
              <a:t> </a:t>
            </a:r>
            <a:r>
              <a:rPr smtClean="0"/>
              <a:t>OF</a:t>
            </a:r>
            <a:r>
              <a:rPr lang="en-US" dirty="0" smtClean="0"/>
              <a:t> </a:t>
            </a:r>
            <a:r>
              <a:rPr smtClean="0"/>
              <a:t>THE</a:t>
            </a:r>
            <a:r>
              <a:rPr lang="en-US" dirty="0" smtClean="0"/>
              <a:t> </a:t>
            </a:r>
            <a:r>
              <a:rPr smtClean="0"/>
              <a:t>RISK</a:t>
            </a:r>
            <a:r>
              <a:rPr lang="en-US" dirty="0" smtClean="0"/>
              <a:t> </a:t>
            </a:r>
            <a:r>
              <a:rPr smtClean="0"/>
              <a:t>OCCURRING</a:t>
            </a:r>
            <a:r>
              <a:rPr dirty="0"/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568</Words>
  <Application>Microsoft Office PowerPoint</Application>
  <PresentationFormat>Custom</PresentationFormat>
  <Paragraphs>106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Risk vs Problem</vt:lpstr>
      <vt:lpstr>Risk Categorization</vt:lpstr>
      <vt:lpstr>Reactive vs. Proactive Risk Strategies</vt:lpstr>
      <vt:lpstr>Reactive vs. Proactive Risk Strategies</vt:lpstr>
      <vt:lpstr>GUESS THE CATEGORY OF RISK (REACTIVE OR PROACTIVE)</vt:lpstr>
      <vt:lpstr>Risk Exposure</vt:lpstr>
      <vt:lpstr>Risk Exposure</vt:lpstr>
      <vt:lpstr>RISK ASSESSMENT MATRIX</vt:lpstr>
      <vt:lpstr>Severity</vt:lpstr>
      <vt:lpstr>Likelihood</vt:lpstr>
      <vt:lpstr>Slide 12</vt:lpstr>
      <vt:lpstr>RISK MANAGEMENT MATRIX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 &amp; Quality Assurance</dc:title>
  <dc:creator>User02</dc:creator>
  <cp:lastModifiedBy>Aruljothi</cp:lastModifiedBy>
  <cp:revision>10</cp:revision>
  <dcterms:created xsi:type="dcterms:W3CDTF">2024-07-03T16:51:38Z</dcterms:created>
  <dcterms:modified xsi:type="dcterms:W3CDTF">2024-07-05T08:15:39Z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2020-09-03T00:00:00Z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2024-07-03T00:00:00Z</vt:filetime>
  </property>
  <property fmtid="{D5CDD505-2E9C-101B-9397-08002B2CF9AE}" pid="5" name="Producer">
    <vt:lpwstr>Microsoft® PowerPoint® 2016</vt:lpwstr>
  </property>
</Properties>
</file>